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9" r:id="rId3"/>
    <p:sldId id="270" r:id="rId4"/>
    <p:sldId id="271" r:id="rId5"/>
    <p:sldId id="272" r:id="rId6"/>
    <p:sldId id="273" r:id="rId7"/>
    <p:sldId id="274" r:id="rId8"/>
    <p:sldId id="268" r:id="rId9"/>
    <p:sldId id="264" r:id="rId10"/>
    <p:sldId id="265" r:id="rId11"/>
    <p:sldId id="266" r:id="rId12"/>
    <p:sldId id="267" r:id="rId13"/>
    <p:sldId id="275" r:id="rId14"/>
    <p:sldId id="276" r:id="rId15"/>
    <p:sldId id="277" r:id="rId16"/>
    <p:sldId id="279" r:id="rId17"/>
    <p:sldId id="280" r:id="rId18"/>
    <p:sldId id="281" r:id="rId19"/>
    <p:sldId id="282" r:id="rId20"/>
    <p:sldId id="257" r:id="rId21"/>
    <p:sldId id="258" r:id="rId22"/>
    <p:sldId id="259" r:id="rId23"/>
    <p:sldId id="260" r:id="rId24"/>
    <p:sldId id="261" r:id="rId25"/>
    <p:sldId id="262"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2B0013-3407-D045-A700-4E5E3DF0B56D}" type="doc">
      <dgm:prSet loTypeId="urn:microsoft.com/office/officeart/2005/8/layout/hierarchy2" loCatId="" qsTypeId="urn:microsoft.com/office/officeart/2005/8/quickstyle/simple1" qsCatId="simple" csTypeId="urn:microsoft.com/office/officeart/2005/8/colors/colorful5" csCatId="colorful" phldr="1"/>
      <dgm:spPr/>
      <dgm:t>
        <a:bodyPr/>
        <a:lstStyle/>
        <a:p>
          <a:endParaRPr lang="fr-FR"/>
        </a:p>
      </dgm:t>
    </dgm:pt>
    <dgm:pt modelId="{C205E056-A13A-DC4E-A4D8-D0D6826DFB07}">
      <dgm:prSet phldrT="[Texte]" custT="1"/>
      <dgm:spPr/>
      <dgm:t>
        <a:bodyPr/>
        <a:lstStyle/>
        <a:p>
          <a:r>
            <a:rPr lang="fr-FR" sz="1800" b="1" dirty="0"/>
            <a:t>50 décès </a:t>
          </a:r>
        </a:p>
      </dgm:t>
    </dgm:pt>
    <dgm:pt modelId="{3F5A90BE-4739-0D4B-B001-1DB2E4482312}" type="parTrans" cxnId="{B7DECEEA-1356-294A-815A-D49790EA099E}">
      <dgm:prSet/>
      <dgm:spPr/>
      <dgm:t>
        <a:bodyPr/>
        <a:lstStyle/>
        <a:p>
          <a:endParaRPr lang="fr-FR"/>
        </a:p>
      </dgm:t>
    </dgm:pt>
    <dgm:pt modelId="{CFC42520-E5AB-EF40-B7E2-351EEA90ABAF}" type="sibTrans" cxnId="{B7DECEEA-1356-294A-815A-D49790EA099E}">
      <dgm:prSet/>
      <dgm:spPr/>
      <dgm:t>
        <a:bodyPr/>
        <a:lstStyle/>
        <a:p>
          <a:endParaRPr lang="fr-FR"/>
        </a:p>
      </dgm:t>
    </dgm:pt>
    <dgm:pt modelId="{52731F97-0410-D543-A9EA-46AE6C23BA5E}">
      <dgm:prSet phldrT="[Texte]" custT="1"/>
      <dgm:spPr>
        <a:solidFill>
          <a:schemeClr val="accent6">
            <a:lumMod val="75000"/>
          </a:schemeClr>
        </a:solidFill>
      </dgm:spPr>
      <dgm:t>
        <a:bodyPr/>
        <a:lstStyle/>
        <a:p>
          <a:r>
            <a:rPr lang="fr-FR" sz="2000" b="1" dirty="0"/>
            <a:t>Femmes = 17 </a:t>
          </a:r>
        </a:p>
      </dgm:t>
    </dgm:pt>
    <dgm:pt modelId="{CD3A5E5F-AB3A-B346-A563-DBBFE9D2A6A7}" type="parTrans" cxnId="{499A8BDF-DC0A-1348-A920-CA96A6767671}">
      <dgm:prSet custT="1"/>
      <dgm:spPr/>
      <dgm:t>
        <a:bodyPr/>
        <a:lstStyle/>
        <a:p>
          <a:endParaRPr lang="fr-FR" sz="600" b="1"/>
        </a:p>
      </dgm:t>
    </dgm:pt>
    <dgm:pt modelId="{1F983F40-AFFB-6D43-A996-356FDF794E6C}" type="sibTrans" cxnId="{499A8BDF-DC0A-1348-A920-CA96A6767671}">
      <dgm:prSet/>
      <dgm:spPr/>
      <dgm:t>
        <a:bodyPr/>
        <a:lstStyle/>
        <a:p>
          <a:endParaRPr lang="fr-FR"/>
        </a:p>
      </dgm:t>
    </dgm:pt>
    <dgm:pt modelId="{BC5D45ED-8F55-DF40-A11B-68F0749E806A}">
      <dgm:prSet phldrT="[Texte]" custT="1"/>
      <dgm:spPr>
        <a:solidFill>
          <a:schemeClr val="accent6">
            <a:lumMod val="75000"/>
          </a:schemeClr>
        </a:solidFill>
      </dgm:spPr>
      <dgm:t>
        <a:bodyPr/>
        <a:lstStyle/>
        <a:p>
          <a:r>
            <a:rPr lang="fr-FR" sz="2000" b="1" dirty="0"/>
            <a:t>32% = circulation </a:t>
          </a:r>
          <a:r>
            <a:rPr lang="fr-FR" sz="2000" b="1" dirty="0" err="1"/>
            <a:t>monéraire</a:t>
          </a:r>
          <a:r>
            <a:rPr lang="fr-FR" sz="2000" b="1" dirty="0"/>
            <a:t> </a:t>
          </a:r>
        </a:p>
      </dgm:t>
    </dgm:pt>
    <dgm:pt modelId="{DB89671F-414C-6146-BDAF-CF219D1D9DE0}" type="parTrans" cxnId="{B7A551D7-7A6E-9843-947D-C08D0391357D}">
      <dgm:prSet custT="1"/>
      <dgm:spPr/>
      <dgm:t>
        <a:bodyPr/>
        <a:lstStyle/>
        <a:p>
          <a:endParaRPr lang="fr-FR" sz="600" b="1"/>
        </a:p>
      </dgm:t>
    </dgm:pt>
    <dgm:pt modelId="{CC2E0B34-0DFE-C84D-8BBE-15A05AADC7CA}" type="sibTrans" cxnId="{B7A551D7-7A6E-9843-947D-C08D0391357D}">
      <dgm:prSet/>
      <dgm:spPr/>
      <dgm:t>
        <a:bodyPr/>
        <a:lstStyle/>
        <a:p>
          <a:endParaRPr lang="fr-FR"/>
        </a:p>
      </dgm:t>
    </dgm:pt>
    <dgm:pt modelId="{F7E1046D-64D4-5E43-93AB-1D83EDB694D6}">
      <dgm:prSet phldrT="[Texte]" custT="1"/>
      <dgm:spPr>
        <a:solidFill>
          <a:schemeClr val="accent6">
            <a:lumMod val="75000"/>
          </a:schemeClr>
        </a:solidFill>
      </dgm:spPr>
      <dgm:t>
        <a:bodyPr/>
        <a:lstStyle/>
        <a:p>
          <a:r>
            <a:rPr lang="fr-FR" sz="2000" b="1" dirty="0"/>
            <a:t>11% sorcellerie </a:t>
          </a:r>
        </a:p>
      </dgm:t>
    </dgm:pt>
    <dgm:pt modelId="{0274E54B-EB4F-A74D-9440-5B8D7FEC07F1}" type="parTrans" cxnId="{95C36B0A-0276-9940-9255-E23722110AB9}">
      <dgm:prSet custT="1"/>
      <dgm:spPr/>
      <dgm:t>
        <a:bodyPr/>
        <a:lstStyle/>
        <a:p>
          <a:endParaRPr lang="fr-FR" sz="600" b="1"/>
        </a:p>
      </dgm:t>
    </dgm:pt>
    <dgm:pt modelId="{6CD0C29A-FB40-3046-83C7-C04C0F16D090}" type="sibTrans" cxnId="{95C36B0A-0276-9940-9255-E23722110AB9}">
      <dgm:prSet/>
      <dgm:spPr/>
      <dgm:t>
        <a:bodyPr/>
        <a:lstStyle/>
        <a:p>
          <a:endParaRPr lang="fr-FR"/>
        </a:p>
      </dgm:t>
    </dgm:pt>
    <dgm:pt modelId="{3D0A90F4-57AE-324B-A19A-334C4090922F}">
      <dgm:prSet phldrT="[Texte]" custT="1"/>
      <dgm:spPr>
        <a:solidFill>
          <a:schemeClr val="accent5">
            <a:lumMod val="50000"/>
          </a:schemeClr>
        </a:solidFill>
      </dgm:spPr>
      <dgm:t>
        <a:bodyPr/>
        <a:lstStyle/>
        <a:p>
          <a:r>
            <a:rPr lang="fr-FR" sz="1800" b="1" dirty="0"/>
            <a:t>Hommes = 31 </a:t>
          </a:r>
        </a:p>
      </dgm:t>
    </dgm:pt>
    <dgm:pt modelId="{0B0695BF-EB0D-924C-9777-BDF0F83338EF}" type="parTrans" cxnId="{BEB792B3-9EDF-874C-954E-B2AF902931D7}">
      <dgm:prSet custT="1"/>
      <dgm:spPr/>
      <dgm:t>
        <a:bodyPr/>
        <a:lstStyle/>
        <a:p>
          <a:endParaRPr lang="fr-FR" sz="600" b="1"/>
        </a:p>
      </dgm:t>
    </dgm:pt>
    <dgm:pt modelId="{AD5E0FD2-42B5-6C4B-B607-6DBA43FF0152}" type="sibTrans" cxnId="{BEB792B3-9EDF-874C-954E-B2AF902931D7}">
      <dgm:prSet/>
      <dgm:spPr/>
      <dgm:t>
        <a:bodyPr/>
        <a:lstStyle/>
        <a:p>
          <a:endParaRPr lang="fr-FR"/>
        </a:p>
      </dgm:t>
    </dgm:pt>
    <dgm:pt modelId="{26C04F06-84EC-0A4C-9FD5-38F7F7EB3D04}">
      <dgm:prSet phldrT="[Texte]" custT="1"/>
      <dgm:spPr>
        <a:solidFill>
          <a:schemeClr val="accent5">
            <a:lumMod val="50000"/>
          </a:schemeClr>
        </a:solidFill>
      </dgm:spPr>
      <dgm:t>
        <a:bodyPr/>
        <a:lstStyle/>
        <a:p>
          <a:r>
            <a:rPr lang="fr-FR" sz="1800" b="1" dirty="0"/>
            <a:t>39 % circulation </a:t>
          </a:r>
          <a:r>
            <a:rPr lang="fr-FR" sz="1800" b="1" dirty="0" err="1"/>
            <a:t>monértire</a:t>
          </a:r>
          <a:r>
            <a:rPr lang="fr-FR" sz="1800" b="1" dirty="0"/>
            <a:t> </a:t>
          </a:r>
        </a:p>
      </dgm:t>
    </dgm:pt>
    <dgm:pt modelId="{C256ED68-3FC5-3A41-BF6E-1CEFCC14DC12}" type="parTrans" cxnId="{949542C2-4EF0-2843-A685-F5C398A22452}">
      <dgm:prSet custT="1"/>
      <dgm:spPr/>
      <dgm:t>
        <a:bodyPr/>
        <a:lstStyle/>
        <a:p>
          <a:endParaRPr lang="fr-FR" sz="600" b="1"/>
        </a:p>
      </dgm:t>
    </dgm:pt>
    <dgm:pt modelId="{E3BBEE76-527A-5649-BCE5-BAFA9729FD86}" type="sibTrans" cxnId="{949542C2-4EF0-2843-A685-F5C398A22452}">
      <dgm:prSet/>
      <dgm:spPr/>
      <dgm:t>
        <a:bodyPr/>
        <a:lstStyle/>
        <a:p>
          <a:endParaRPr lang="fr-FR"/>
        </a:p>
      </dgm:t>
    </dgm:pt>
    <dgm:pt modelId="{93797915-2511-1147-B06A-53146EC770B7}">
      <dgm:prSet custT="1"/>
      <dgm:spPr>
        <a:solidFill>
          <a:schemeClr val="accent5">
            <a:lumMod val="50000"/>
          </a:schemeClr>
        </a:solidFill>
      </dgm:spPr>
      <dgm:t>
        <a:bodyPr/>
        <a:lstStyle/>
        <a:p>
          <a:r>
            <a:rPr lang="fr-FR" sz="1800" b="1" dirty="0"/>
            <a:t>14 % sorcellerie </a:t>
          </a:r>
        </a:p>
      </dgm:t>
    </dgm:pt>
    <dgm:pt modelId="{19663005-C253-8248-A1D5-A3C0199C836B}" type="parTrans" cxnId="{433C60F9-FB63-D244-98F3-1F955BDE7EE7}">
      <dgm:prSet custT="1"/>
      <dgm:spPr/>
      <dgm:t>
        <a:bodyPr/>
        <a:lstStyle/>
        <a:p>
          <a:endParaRPr lang="fr-FR" sz="600" b="1"/>
        </a:p>
      </dgm:t>
    </dgm:pt>
    <dgm:pt modelId="{A07EA8B9-0898-2342-944C-99EEF8E5AEDC}" type="sibTrans" cxnId="{433C60F9-FB63-D244-98F3-1F955BDE7EE7}">
      <dgm:prSet/>
      <dgm:spPr/>
      <dgm:t>
        <a:bodyPr/>
        <a:lstStyle/>
        <a:p>
          <a:endParaRPr lang="fr-FR"/>
        </a:p>
      </dgm:t>
    </dgm:pt>
    <dgm:pt modelId="{3FD28932-B847-8D42-B122-D6D3BE51810E}">
      <dgm:prSet custT="1"/>
      <dgm:spPr>
        <a:solidFill>
          <a:schemeClr val="accent5">
            <a:lumMod val="50000"/>
          </a:schemeClr>
        </a:solidFill>
      </dgm:spPr>
      <dgm:t>
        <a:bodyPr/>
        <a:lstStyle/>
        <a:p>
          <a:r>
            <a:rPr lang="fr-FR" sz="1800" b="1" dirty="0"/>
            <a:t>32 % sexualité avec les femmes </a:t>
          </a:r>
        </a:p>
      </dgm:t>
    </dgm:pt>
    <dgm:pt modelId="{477FCB08-51E7-4D42-B7B2-8BD2BE5DF522}" type="parTrans" cxnId="{0B381876-1B23-F14A-AF7D-A5F6D6CD956C}">
      <dgm:prSet custT="1"/>
      <dgm:spPr/>
      <dgm:t>
        <a:bodyPr/>
        <a:lstStyle/>
        <a:p>
          <a:endParaRPr lang="fr-FR" sz="600" b="1"/>
        </a:p>
      </dgm:t>
    </dgm:pt>
    <dgm:pt modelId="{BC572E90-5A89-1B41-848F-62E826673BF5}" type="sibTrans" cxnId="{0B381876-1B23-F14A-AF7D-A5F6D6CD956C}">
      <dgm:prSet/>
      <dgm:spPr/>
      <dgm:t>
        <a:bodyPr/>
        <a:lstStyle/>
        <a:p>
          <a:endParaRPr lang="fr-FR"/>
        </a:p>
      </dgm:t>
    </dgm:pt>
    <dgm:pt modelId="{93066F4B-F6C9-B249-A77C-2D2972E8B8A4}">
      <dgm:prSet custT="1"/>
      <dgm:spPr>
        <a:solidFill>
          <a:schemeClr val="accent6">
            <a:lumMod val="75000"/>
          </a:schemeClr>
        </a:solidFill>
      </dgm:spPr>
      <dgm:t>
        <a:bodyPr/>
        <a:lstStyle/>
        <a:p>
          <a:r>
            <a:rPr lang="fr-FR" sz="2000" b="1" dirty="0"/>
            <a:t>47 % questions d’alliance </a:t>
          </a:r>
        </a:p>
      </dgm:t>
    </dgm:pt>
    <dgm:pt modelId="{68999BFF-990B-044F-9E75-E4CB69D18C4F}" type="parTrans" cxnId="{ABF4715F-FE4E-7E41-ACFE-2678A741B2A5}">
      <dgm:prSet custT="1"/>
      <dgm:spPr/>
      <dgm:t>
        <a:bodyPr/>
        <a:lstStyle/>
        <a:p>
          <a:endParaRPr lang="fr-FR" sz="600" b="1"/>
        </a:p>
      </dgm:t>
    </dgm:pt>
    <dgm:pt modelId="{74A7C262-78E9-BC42-A4A3-86150F002E8F}" type="sibTrans" cxnId="{ABF4715F-FE4E-7E41-ACFE-2678A741B2A5}">
      <dgm:prSet/>
      <dgm:spPr/>
      <dgm:t>
        <a:bodyPr/>
        <a:lstStyle/>
        <a:p>
          <a:endParaRPr lang="fr-FR"/>
        </a:p>
      </dgm:t>
    </dgm:pt>
    <dgm:pt modelId="{C71A0A2A-B2B3-AF4C-985F-57E7922A1F6E}" type="pres">
      <dgm:prSet presAssocID="{222B0013-3407-D045-A700-4E5E3DF0B56D}" presName="diagram" presStyleCnt="0">
        <dgm:presLayoutVars>
          <dgm:chPref val="1"/>
          <dgm:dir/>
          <dgm:animOne val="branch"/>
          <dgm:animLvl val="lvl"/>
          <dgm:resizeHandles val="exact"/>
        </dgm:presLayoutVars>
      </dgm:prSet>
      <dgm:spPr/>
      <dgm:t>
        <a:bodyPr/>
        <a:lstStyle/>
        <a:p>
          <a:endParaRPr lang="fr-FR"/>
        </a:p>
      </dgm:t>
    </dgm:pt>
    <dgm:pt modelId="{47BCAE0F-5E3F-0647-A3C5-8069BFBD8A80}" type="pres">
      <dgm:prSet presAssocID="{C205E056-A13A-DC4E-A4D8-D0D6826DFB07}" presName="root1" presStyleCnt="0"/>
      <dgm:spPr/>
    </dgm:pt>
    <dgm:pt modelId="{7DF98D7E-51FC-E84D-854F-344C14B45BDD}" type="pres">
      <dgm:prSet presAssocID="{C205E056-A13A-DC4E-A4D8-D0D6826DFB07}" presName="LevelOneTextNode" presStyleLbl="node0" presStyleIdx="0" presStyleCnt="1">
        <dgm:presLayoutVars>
          <dgm:chPref val="3"/>
        </dgm:presLayoutVars>
      </dgm:prSet>
      <dgm:spPr/>
      <dgm:t>
        <a:bodyPr/>
        <a:lstStyle/>
        <a:p>
          <a:endParaRPr lang="fr-FR"/>
        </a:p>
      </dgm:t>
    </dgm:pt>
    <dgm:pt modelId="{6714B777-08A9-D54F-88F6-04BAEB43A187}" type="pres">
      <dgm:prSet presAssocID="{C205E056-A13A-DC4E-A4D8-D0D6826DFB07}" presName="level2hierChild" presStyleCnt="0"/>
      <dgm:spPr/>
    </dgm:pt>
    <dgm:pt modelId="{0818A16C-ED62-AF4D-ABDA-3A32B8C5E283}" type="pres">
      <dgm:prSet presAssocID="{CD3A5E5F-AB3A-B346-A563-DBBFE9D2A6A7}" presName="conn2-1" presStyleLbl="parChTrans1D2" presStyleIdx="0" presStyleCnt="2"/>
      <dgm:spPr/>
      <dgm:t>
        <a:bodyPr/>
        <a:lstStyle/>
        <a:p>
          <a:endParaRPr lang="fr-FR"/>
        </a:p>
      </dgm:t>
    </dgm:pt>
    <dgm:pt modelId="{5148BB81-7EED-C24C-B1FE-6D4708A14A86}" type="pres">
      <dgm:prSet presAssocID="{CD3A5E5F-AB3A-B346-A563-DBBFE9D2A6A7}" presName="connTx" presStyleLbl="parChTrans1D2" presStyleIdx="0" presStyleCnt="2"/>
      <dgm:spPr/>
      <dgm:t>
        <a:bodyPr/>
        <a:lstStyle/>
        <a:p>
          <a:endParaRPr lang="fr-FR"/>
        </a:p>
      </dgm:t>
    </dgm:pt>
    <dgm:pt modelId="{BC3316CC-0BE4-3A4A-9446-7998ADE81744}" type="pres">
      <dgm:prSet presAssocID="{52731F97-0410-D543-A9EA-46AE6C23BA5E}" presName="root2" presStyleCnt="0"/>
      <dgm:spPr/>
    </dgm:pt>
    <dgm:pt modelId="{B32C36C0-896A-0B40-97C5-99FD10E3CB72}" type="pres">
      <dgm:prSet presAssocID="{52731F97-0410-D543-A9EA-46AE6C23BA5E}" presName="LevelTwoTextNode" presStyleLbl="node2" presStyleIdx="0" presStyleCnt="2">
        <dgm:presLayoutVars>
          <dgm:chPref val="3"/>
        </dgm:presLayoutVars>
      </dgm:prSet>
      <dgm:spPr/>
      <dgm:t>
        <a:bodyPr/>
        <a:lstStyle/>
        <a:p>
          <a:endParaRPr lang="fr-FR"/>
        </a:p>
      </dgm:t>
    </dgm:pt>
    <dgm:pt modelId="{BDD768A3-26C3-9D48-A3A5-C9A5CCC7AC8F}" type="pres">
      <dgm:prSet presAssocID="{52731F97-0410-D543-A9EA-46AE6C23BA5E}" presName="level3hierChild" presStyleCnt="0"/>
      <dgm:spPr/>
    </dgm:pt>
    <dgm:pt modelId="{3240C5B4-CB85-4048-9D13-CCA199CDED6B}" type="pres">
      <dgm:prSet presAssocID="{DB89671F-414C-6146-BDAF-CF219D1D9DE0}" presName="conn2-1" presStyleLbl="parChTrans1D3" presStyleIdx="0" presStyleCnt="6"/>
      <dgm:spPr/>
      <dgm:t>
        <a:bodyPr/>
        <a:lstStyle/>
        <a:p>
          <a:endParaRPr lang="fr-FR"/>
        </a:p>
      </dgm:t>
    </dgm:pt>
    <dgm:pt modelId="{C82BD4AD-FD6A-5B44-B00A-1C45352DC5D4}" type="pres">
      <dgm:prSet presAssocID="{DB89671F-414C-6146-BDAF-CF219D1D9DE0}" presName="connTx" presStyleLbl="parChTrans1D3" presStyleIdx="0" presStyleCnt="6"/>
      <dgm:spPr/>
      <dgm:t>
        <a:bodyPr/>
        <a:lstStyle/>
        <a:p>
          <a:endParaRPr lang="fr-FR"/>
        </a:p>
      </dgm:t>
    </dgm:pt>
    <dgm:pt modelId="{59571D47-5753-0C40-81F9-F21F00A6FCA8}" type="pres">
      <dgm:prSet presAssocID="{BC5D45ED-8F55-DF40-A11B-68F0749E806A}" presName="root2" presStyleCnt="0"/>
      <dgm:spPr/>
    </dgm:pt>
    <dgm:pt modelId="{A182D7E2-5B7A-7C43-A088-19AA7907413B}" type="pres">
      <dgm:prSet presAssocID="{BC5D45ED-8F55-DF40-A11B-68F0749E806A}" presName="LevelTwoTextNode" presStyleLbl="node3" presStyleIdx="0" presStyleCnt="6" custScaleX="230396">
        <dgm:presLayoutVars>
          <dgm:chPref val="3"/>
        </dgm:presLayoutVars>
      </dgm:prSet>
      <dgm:spPr/>
      <dgm:t>
        <a:bodyPr/>
        <a:lstStyle/>
        <a:p>
          <a:endParaRPr lang="fr-FR"/>
        </a:p>
      </dgm:t>
    </dgm:pt>
    <dgm:pt modelId="{916B2401-0703-874B-8863-6E4F7E213E37}" type="pres">
      <dgm:prSet presAssocID="{BC5D45ED-8F55-DF40-A11B-68F0749E806A}" presName="level3hierChild" presStyleCnt="0"/>
      <dgm:spPr/>
    </dgm:pt>
    <dgm:pt modelId="{DE1B121F-96BA-CD42-AB29-DAD2A7040347}" type="pres">
      <dgm:prSet presAssocID="{0274E54B-EB4F-A74D-9440-5B8D7FEC07F1}" presName="conn2-1" presStyleLbl="parChTrans1D3" presStyleIdx="1" presStyleCnt="6"/>
      <dgm:spPr/>
      <dgm:t>
        <a:bodyPr/>
        <a:lstStyle/>
        <a:p>
          <a:endParaRPr lang="fr-FR"/>
        </a:p>
      </dgm:t>
    </dgm:pt>
    <dgm:pt modelId="{45F7EE20-9E43-5D47-8BBD-F20A6B1EB03E}" type="pres">
      <dgm:prSet presAssocID="{0274E54B-EB4F-A74D-9440-5B8D7FEC07F1}" presName="connTx" presStyleLbl="parChTrans1D3" presStyleIdx="1" presStyleCnt="6"/>
      <dgm:spPr/>
      <dgm:t>
        <a:bodyPr/>
        <a:lstStyle/>
        <a:p>
          <a:endParaRPr lang="fr-FR"/>
        </a:p>
      </dgm:t>
    </dgm:pt>
    <dgm:pt modelId="{EC20A4FB-4148-4C47-83B1-82E9F01D22C3}" type="pres">
      <dgm:prSet presAssocID="{F7E1046D-64D4-5E43-93AB-1D83EDB694D6}" presName="root2" presStyleCnt="0"/>
      <dgm:spPr/>
    </dgm:pt>
    <dgm:pt modelId="{051FE62A-BBB2-F746-871E-FEBDEEFC124A}" type="pres">
      <dgm:prSet presAssocID="{F7E1046D-64D4-5E43-93AB-1D83EDB694D6}" presName="LevelTwoTextNode" presStyleLbl="node3" presStyleIdx="1" presStyleCnt="6" custScaleX="228912">
        <dgm:presLayoutVars>
          <dgm:chPref val="3"/>
        </dgm:presLayoutVars>
      </dgm:prSet>
      <dgm:spPr/>
      <dgm:t>
        <a:bodyPr/>
        <a:lstStyle/>
        <a:p>
          <a:endParaRPr lang="fr-FR"/>
        </a:p>
      </dgm:t>
    </dgm:pt>
    <dgm:pt modelId="{6FCEBA71-57D9-A645-BCCE-84458C890BEF}" type="pres">
      <dgm:prSet presAssocID="{F7E1046D-64D4-5E43-93AB-1D83EDB694D6}" presName="level3hierChild" presStyleCnt="0"/>
      <dgm:spPr/>
    </dgm:pt>
    <dgm:pt modelId="{18566531-332F-2B4C-9F01-9E39A13CCC9E}" type="pres">
      <dgm:prSet presAssocID="{68999BFF-990B-044F-9E75-E4CB69D18C4F}" presName="conn2-1" presStyleLbl="parChTrans1D3" presStyleIdx="2" presStyleCnt="6"/>
      <dgm:spPr/>
      <dgm:t>
        <a:bodyPr/>
        <a:lstStyle/>
        <a:p>
          <a:endParaRPr lang="fr-FR"/>
        </a:p>
      </dgm:t>
    </dgm:pt>
    <dgm:pt modelId="{9E49BFA2-50E5-4C42-8DDC-A8BB434E35C2}" type="pres">
      <dgm:prSet presAssocID="{68999BFF-990B-044F-9E75-E4CB69D18C4F}" presName="connTx" presStyleLbl="parChTrans1D3" presStyleIdx="2" presStyleCnt="6"/>
      <dgm:spPr/>
      <dgm:t>
        <a:bodyPr/>
        <a:lstStyle/>
        <a:p>
          <a:endParaRPr lang="fr-FR"/>
        </a:p>
      </dgm:t>
    </dgm:pt>
    <dgm:pt modelId="{04434FCF-2298-FC46-95C2-5BE4ABFFE510}" type="pres">
      <dgm:prSet presAssocID="{93066F4B-F6C9-B249-A77C-2D2972E8B8A4}" presName="root2" presStyleCnt="0"/>
      <dgm:spPr/>
    </dgm:pt>
    <dgm:pt modelId="{FB7E76C2-6177-9148-B1BB-99C59FDDE204}" type="pres">
      <dgm:prSet presAssocID="{93066F4B-F6C9-B249-A77C-2D2972E8B8A4}" presName="LevelTwoTextNode" presStyleLbl="node3" presStyleIdx="2" presStyleCnt="6" custScaleX="221485">
        <dgm:presLayoutVars>
          <dgm:chPref val="3"/>
        </dgm:presLayoutVars>
      </dgm:prSet>
      <dgm:spPr/>
      <dgm:t>
        <a:bodyPr/>
        <a:lstStyle/>
        <a:p>
          <a:endParaRPr lang="fr-FR"/>
        </a:p>
      </dgm:t>
    </dgm:pt>
    <dgm:pt modelId="{4A032104-B99D-2C43-9B46-FC76CD4BD9F4}" type="pres">
      <dgm:prSet presAssocID="{93066F4B-F6C9-B249-A77C-2D2972E8B8A4}" presName="level3hierChild" presStyleCnt="0"/>
      <dgm:spPr/>
    </dgm:pt>
    <dgm:pt modelId="{E8C39C77-FD89-F347-94BB-A663217BD472}" type="pres">
      <dgm:prSet presAssocID="{0B0695BF-EB0D-924C-9777-BDF0F83338EF}" presName="conn2-1" presStyleLbl="parChTrans1D2" presStyleIdx="1" presStyleCnt="2"/>
      <dgm:spPr/>
      <dgm:t>
        <a:bodyPr/>
        <a:lstStyle/>
        <a:p>
          <a:endParaRPr lang="fr-FR"/>
        </a:p>
      </dgm:t>
    </dgm:pt>
    <dgm:pt modelId="{7C93A5A2-4645-3141-8FF0-33AFCEB56712}" type="pres">
      <dgm:prSet presAssocID="{0B0695BF-EB0D-924C-9777-BDF0F83338EF}" presName="connTx" presStyleLbl="parChTrans1D2" presStyleIdx="1" presStyleCnt="2"/>
      <dgm:spPr/>
      <dgm:t>
        <a:bodyPr/>
        <a:lstStyle/>
        <a:p>
          <a:endParaRPr lang="fr-FR"/>
        </a:p>
      </dgm:t>
    </dgm:pt>
    <dgm:pt modelId="{3B8C0B94-830A-C442-A0DC-EFF0A3EA012C}" type="pres">
      <dgm:prSet presAssocID="{3D0A90F4-57AE-324B-A19A-334C4090922F}" presName="root2" presStyleCnt="0"/>
      <dgm:spPr/>
    </dgm:pt>
    <dgm:pt modelId="{724699F9-8F52-2641-8266-4032A65136DD}" type="pres">
      <dgm:prSet presAssocID="{3D0A90F4-57AE-324B-A19A-334C4090922F}" presName="LevelTwoTextNode" presStyleLbl="node2" presStyleIdx="1" presStyleCnt="2" custScaleX="96361">
        <dgm:presLayoutVars>
          <dgm:chPref val="3"/>
        </dgm:presLayoutVars>
      </dgm:prSet>
      <dgm:spPr/>
      <dgm:t>
        <a:bodyPr/>
        <a:lstStyle/>
        <a:p>
          <a:endParaRPr lang="fr-FR"/>
        </a:p>
      </dgm:t>
    </dgm:pt>
    <dgm:pt modelId="{F02F8529-9CA6-5A49-B8B6-BB46A42D7478}" type="pres">
      <dgm:prSet presAssocID="{3D0A90F4-57AE-324B-A19A-334C4090922F}" presName="level3hierChild" presStyleCnt="0"/>
      <dgm:spPr/>
    </dgm:pt>
    <dgm:pt modelId="{5007B160-2D46-B945-B478-C425A49069E0}" type="pres">
      <dgm:prSet presAssocID="{C256ED68-3FC5-3A41-BF6E-1CEFCC14DC12}" presName="conn2-1" presStyleLbl="parChTrans1D3" presStyleIdx="3" presStyleCnt="6"/>
      <dgm:spPr/>
      <dgm:t>
        <a:bodyPr/>
        <a:lstStyle/>
        <a:p>
          <a:endParaRPr lang="fr-FR"/>
        </a:p>
      </dgm:t>
    </dgm:pt>
    <dgm:pt modelId="{DD059D11-12DC-124B-B1F4-2247F793D2BB}" type="pres">
      <dgm:prSet presAssocID="{C256ED68-3FC5-3A41-BF6E-1CEFCC14DC12}" presName="connTx" presStyleLbl="parChTrans1D3" presStyleIdx="3" presStyleCnt="6"/>
      <dgm:spPr/>
      <dgm:t>
        <a:bodyPr/>
        <a:lstStyle/>
        <a:p>
          <a:endParaRPr lang="fr-FR"/>
        </a:p>
      </dgm:t>
    </dgm:pt>
    <dgm:pt modelId="{8156E8A7-E343-2548-A399-318F94BF29C8}" type="pres">
      <dgm:prSet presAssocID="{26C04F06-84EC-0A4C-9FD5-38F7F7EB3D04}" presName="root2" presStyleCnt="0"/>
      <dgm:spPr/>
    </dgm:pt>
    <dgm:pt modelId="{606EC8CF-562A-E444-AFF2-952490713B89}" type="pres">
      <dgm:prSet presAssocID="{26C04F06-84EC-0A4C-9FD5-38F7F7EB3D04}" presName="LevelTwoTextNode" presStyleLbl="node3" presStyleIdx="3" presStyleCnt="6" custScaleX="223342">
        <dgm:presLayoutVars>
          <dgm:chPref val="3"/>
        </dgm:presLayoutVars>
      </dgm:prSet>
      <dgm:spPr/>
      <dgm:t>
        <a:bodyPr/>
        <a:lstStyle/>
        <a:p>
          <a:endParaRPr lang="fr-FR"/>
        </a:p>
      </dgm:t>
    </dgm:pt>
    <dgm:pt modelId="{7804BB3E-CA82-F941-AF10-C6FE5581A9FB}" type="pres">
      <dgm:prSet presAssocID="{26C04F06-84EC-0A4C-9FD5-38F7F7EB3D04}" presName="level3hierChild" presStyleCnt="0"/>
      <dgm:spPr/>
    </dgm:pt>
    <dgm:pt modelId="{D0C3B6DA-4F54-1441-ADA5-96EE657F3A84}" type="pres">
      <dgm:prSet presAssocID="{19663005-C253-8248-A1D5-A3C0199C836B}" presName="conn2-1" presStyleLbl="parChTrans1D3" presStyleIdx="4" presStyleCnt="6"/>
      <dgm:spPr/>
      <dgm:t>
        <a:bodyPr/>
        <a:lstStyle/>
        <a:p>
          <a:endParaRPr lang="fr-FR"/>
        </a:p>
      </dgm:t>
    </dgm:pt>
    <dgm:pt modelId="{ACC75D4F-BEF7-CA4D-8782-7AAC869298FA}" type="pres">
      <dgm:prSet presAssocID="{19663005-C253-8248-A1D5-A3C0199C836B}" presName="connTx" presStyleLbl="parChTrans1D3" presStyleIdx="4" presStyleCnt="6"/>
      <dgm:spPr/>
      <dgm:t>
        <a:bodyPr/>
        <a:lstStyle/>
        <a:p>
          <a:endParaRPr lang="fr-FR"/>
        </a:p>
      </dgm:t>
    </dgm:pt>
    <dgm:pt modelId="{3C679326-3B42-594F-8056-B0DCE1F6F7AE}" type="pres">
      <dgm:prSet presAssocID="{93797915-2511-1147-B06A-53146EC770B7}" presName="root2" presStyleCnt="0"/>
      <dgm:spPr/>
    </dgm:pt>
    <dgm:pt modelId="{3CC995C2-3387-B249-84B9-B01FA82D5AE3}" type="pres">
      <dgm:prSet presAssocID="{93797915-2511-1147-B06A-53146EC770B7}" presName="LevelTwoTextNode" presStyleLbl="node3" presStyleIdx="4" presStyleCnt="6" custScaleX="221560">
        <dgm:presLayoutVars>
          <dgm:chPref val="3"/>
        </dgm:presLayoutVars>
      </dgm:prSet>
      <dgm:spPr/>
      <dgm:t>
        <a:bodyPr/>
        <a:lstStyle/>
        <a:p>
          <a:endParaRPr lang="fr-FR"/>
        </a:p>
      </dgm:t>
    </dgm:pt>
    <dgm:pt modelId="{AFF6634E-1030-2342-8EBB-7BDEA6313495}" type="pres">
      <dgm:prSet presAssocID="{93797915-2511-1147-B06A-53146EC770B7}" presName="level3hierChild" presStyleCnt="0"/>
      <dgm:spPr/>
    </dgm:pt>
    <dgm:pt modelId="{598D2D25-BBD1-4A45-B108-3BDBAAEFBD4C}" type="pres">
      <dgm:prSet presAssocID="{477FCB08-51E7-4D42-B7B2-8BD2BE5DF522}" presName="conn2-1" presStyleLbl="parChTrans1D3" presStyleIdx="5" presStyleCnt="6"/>
      <dgm:spPr/>
      <dgm:t>
        <a:bodyPr/>
        <a:lstStyle/>
        <a:p>
          <a:endParaRPr lang="fr-FR"/>
        </a:p>
      </dgm:t>
    </dgm:pt>
    <dgm:pt modelId="{72BB0FDC-4AED-2B42-96B6-7B91D5AB5981}" type="pres">
      <dgm:prSet presAssocID="{477FCB08-51E7-4D42-B7B2-8BD2BE5DF522}" presName="connTx" presStyleLbl="parChTrans1D3" presStyleIdx="5" presStyleCnt="6"/>
      <dgm:spPr/>
      <dgm:t>
        <a:bodyPr/>
        <a:lstStyle/>
        <a:p>
          <a:endParaRPr lang="fr-FR"/>
        </a:p>
      </dgm:t>
    </dgm:pt>
    <dgm:pt modelId="{FD2426BC-CC11-1048-8960-ACC363EA709E}" type="pres">
      <dgm:prSet presAssocID="{3FD28932-B847-8D42-B122-D6D3BE51810E}" presName="root2" presStyleCnt="0"/>
      <dgm:spPr/>
    </dgm:pt>
    <dgm:pt modelId="{DFFFFF78-BF60-A543-B350-5608714120C8}" type="pres">
      <dgm:prSet presAssocID="{3FD28932-B847-8D42-B122-D6D3BE51810E}" presName="LevelTwoTextNode" presStyleLbl="node3" presStyleIdx="5" presStyleCnt="6" custScaleX="226535">
        <dgm:presLayoutVars>
          <dgm:chPref val="3"/>
        </dgm:presLayoutVars>
      </dgm:prSet>
      <dgm:spPr/>
      <dgm:t>
        <a:bodyPr/>
        <a:lstStyle/>
        <a:p>
          <a:endParaRPr lang="fr-FR"/>
        </a:p>
      </dgm:t>
    </dgm:pt>
    <dgm:pt modelId="{22BC63EA-1782-FC43-B6A8-9F2FB1B7AFF4}" type="pres">
      <dgm:prSet presAssocID="{3FD28932-B847-8D42-B122-D6D3BE51810E}" presName="level3hierChild" presStyleCnt="0"/>
      <dgm:spPr/>
    </dgm:pt>
  </dgm:ptLst>
  <dgm:cxnLst>
    <dgm:cxn modelId="{26300335-E431-484A-9585-FE991161F513}" type="presOf" srcId="{68999BFF-990B-044F-9E75-E4CB69D18C4F}" destId="{18566531-332F-2B4C-9F01-9E39A13CCC9E}" srcOrd="0" destOrd="0" presId="urn:microsoft.com/office/officeart/2005/8/layout/hierarchy2"/>
    <dgm:cxn modelId="{499A8BDF-DC0A-1348-A920-CA96A6767671}" srcId="{C205E056-A13A-DC4E-A4D8-D0D6826DFB07}" destId="{52731F97-0410-D543-A9EA-46AE6C23BA5E}" srcOrd="0" destOrd="0" parTransId="{CD3A5E5F-AB3A-B346-A563-DBBFE9D2A6A7}" sibTransId="{1F983F40-AFFB-6D43-A996-356FDF794E6C}"/>
    <dgm:cxn modelId="{08ED888C-552B-4933-82AB-5A7DF42B9872}" type="presOf" srcId="{19663005-C253-8248-A1D5-A3C0199C836B}" destId="{ACC75D4F-BEF7-CA4D-8782-7AAC869298FA}" srcOrd="1" destOrd="0" presId="urn:microsoft.com/office/officeart/2005/8/layout/hierarchy2"/>
    <dgm:cxn modelId="{ABF4715F-FE4E-7E41-ACFE-2678A741B2A5}" srcId="{52731F97-0410-D543-A9EA-46AE6C23BA5E}" destId="{93066F4B-F6C9-B249-A77C-2D2972E8B8A4}" srcOrd="2" destOrd="0" parTransId="{68999BFF-990B-044F-9E75-E4CB69D18C4F}" sibTransId="{74A7C262-78E9-BC42-A4A3-86150F002E8F}"/>
    <dgm:cxn modelId="{339D0DCB-03A9-4B8C-81C8-CEC8632BE8B2}" type="presOf" srcId="{C256ED68-3FC5-3A41-BF6E-1CEFCC14DC12}" destId="{DD059D11-12DC-124B-B1F4-2247F793D2BB}" srcOrd="1" destOrd="0" presId="urn:microsoft.com/office/officeart/2005/8/layout/hierarchy2"/>
    <dgm:cxn modelId="{FAC004F2-6B6A-4767-8C21-BE40F9FCE1D2}" type="presOf" srcId="{52731F97-0410-D543-A9EA-46AE6C23BA5E}" destId="{B32C36C0-896A-0B40-97C5-99FD10E3CB72}" srcOrd="0" destOrd="0" presId="urn:microsoft.com/office/officeart/2005/8/layout/hierarchy2"/>
    <dgm:cxn modelId="{951E1AFB-9CF5-456D-9398-18478F356DD4}" type="presOf" srcId="{477FCB08-51E7-4D42-B7B2-8BD2BE5DF522}" destId="{598D2D25-BBD1-4A45-B108-3BDBAAEFBD4C}" srcOrd="0" destOrd="0" presId="urn:microsoft.com/office/officeart/2005/8/layout/hierarchy2"/>
    <dgm:cxn modelId="{190FE146-D2DF-4059-8BCD-E972C557A3D0}" type="presOf" srcId="{0274E54B-EB4F-A74D-9440-5B8D7FEC07F1}" destId="{DE1B121F-96BA-CD42-AB29-DAD2A7040347}" srcOrd="0" destOrd="0" presId="urn:microsoft.com/office/officeart/2005/8/layout/hierarchy2"/>
    <dgm:cxn modelId="{0B381876-1B23-F14A-AF7D-A5F6D6CD956C}" srcId="{3D0A90F4-57AE-324B-A19A-334C4090922F}" destId="{3FD28932-B847-8D42-B122-D6D3BE51810E}" srcOrd="2" destOrd="0" parTransId="{477FCB08-51E7-4D42-B7B2-8BD2BE5DF522}" sibTransId="{BC572E90-5A89-1B41-848F-62E826673BF5}"/>
    <dgm:cxn modelId="{590FB45C-54E3-40AD-9EBD-60CFE3A12606}" type="presOf" srcId="{DB89671F-414C-6146-BDAF-CF219D1D9DE0}" destId="{C82BD4AD-FD6A-5B44-B00A-1C45352DC5D4}" srcOrd="1" destOrd="0" presId="urn:microsoft.com/office/officeart/2005/8/layout/hierarchy2"/>
    <dgm:cxn modelId="{8C85E4C2-4C89-45D8-AF65-DF8A4C0A3028}" type="presOf" srcId="{26C04F06-84EC-0A4C-9FD5-38F7F7EB3D04}" destId="{606EC8CF-562A-E444-AFF2-952490713B89}" srcOrd="0" destOrd="0" presId="urn:microsoft.com/office/officeart/2005/8/layout/hierarchy2"/>
    <dgm:cxn modelId="{0A9B377A-0109-44F3-8D7F-7146F0639CA9}" type="presOf" srcId="{0B0695BF-EB0D-924C-9777-BDF0F83338EF}" destId="{7C93A5A2-4645-3141-8FF0-33AFCEB56712}" srcOrd="1" destOrd="0" presId="urn:microsoft.com/office/officeart/2005/8/layout/hierarchy2"/>
    <dgm:cxn modelId="{B49A431F-11E7-4164-840C-8C430A043DAD}" type="presOf" srcId="{C256ED68-3FC5-3A41-BF6E-1CEFCC14DC12}" destId="{5007B160-2D46-B945-B478-C425A49069E0}" srcOrd="0" destOrd="0" presId="urn:microsoft.com/office/officeart/2005/8/layout/hierarchy2"/>
    <dgm:cxn modelId="{DB959084-A881-4B1D-8A10-DEF8A954E867}" type="presOf" srcId="{68999BFF-990B-044F-9E75-E4CB69D18C4F}" destId="{9E49BFA2-50E5-4C42-8DDC-A8BB434E35C2}" srcOrd="1" destOrd="0" presId="urn:microsoft.com/office/officeart/2005/8/layout/hierarchy2"/>
    <dgm:cxn modelId="{CE41E855-D0E9-4F12-AE7A-8BCF7EC598C7}" type="presOf" srcId="{0274E54B-EB4F-A74D-9440-5B8D7FEC07F1}" destId="{45F7EE20-9E43-5D47-8BBD-F20A6B1EB03E}" srcOrd="1" destOrd="0" presId="urn:microsoft.com/office/officeart/2005/8/layout/hierarchy2"/>
    <dgm:cxn modelId="{78E0F6E6-AF46-4BFE-BFC2-45771EF480C3}" type="presOf" srcId="{3FD28932-B847-8D42-B122-D6D3BE51810E}" destId="{DFFFFF78-BF60-A543-B350-5608714120C8}" srcOrd="0" destOrd="0" presId="urn:microsoft.com/office/officeart/2005/8/layout/hierarchy2"/>
    <dgm:cxn modelId="{96222BB5-4357-41C0-9506-63F870A8779E}" type="presOf" srcId="{0B0695BF-EB0D-924C-9777-BDF0F83338EF}" destId="{E8C39C77-FD89-F347-94BB-A663217BD472}" srcOrd="0" destOrd="0" presId="urn:microsoft.com/office/officeart/2005/8/layout/hierarchy2"/>
    <dgm:cxn modelId="{8D678D91-0BEF-4E47-BB3A-1C4F48DF524D}" type="presOf" srcId="{C205E056-A13A-DC4E-A4D8-D0D6826DFB07}" destId="{7DF98D7E-51FC-E84D-854F-344C14B45BDD}" srcOrd="0" destOrd="0" presId="urn:microsoft.com/office/officeart/2005/8/layout/hierarchy2"/>
    <dgm:cxn modelId="{B7DECEEA-1356-294A-815A-D49790EA099E}" srcId="{222B0013-3407-D045-A700-4E5E3DF0B56D}" destId="{C205E056-A13A-DC4E-A4D8-D0D6826DFB07}" srcOrd="0" destOrd="0" parTransId="{3F5A90BE-4739-0D4B-B001-1DB2E4482312}" sibTransId="{CFC42520-E5AB-EF40-B7E2-351EEA90ABAF}"/>
    <dgm:cxn modelId="{95C36B0A-0276-9940-9255-E23722110AB9}" srcId="{52731F97-0410-D543-A9EA-46AE6C23BA5E}" destId="{F7E1046D-64D4-5E43-93AB-1D83EDB694D6}" srcOrd="1" destOrd="0" parTransId="{0274E54B-EB4F-A74D-9440-5B8D7FEC07F1}" sibTransId="{6CD0C29A-FB40-3046-83C7-C04C0F16D090}"/>
    <dgm:cxn modelId="{F8650F6A-DA43-473A-91CC-E03EA29E6495}" type="presOf" srcId="{DB89671F-414C-6146-BDAF-CF219D1D9DE0}" destId="{3240C5B4-CB85-4048-9D13-CCA199CDED6B}" srcOrd="0" destOrd="0" presId="urn:microsoft.com/office/officeart/2005/8/layout/hierarchy2"/>
    <dgm:cxn modelId="{433C60F9-FB63-D244-98F3-1F955BDE7EE7}" srcId="{3D0A90F4-57AE-324B-A19A-334C4090922F}" destId="{93797915-2511-1147-B06A-53146EC770B7}" srcOrd="1" destOrd="0" parTransId="{19663005-C253-8248-A1D5-A3C0199C836B}" sibTransId="{A07EA8B9-0898-2342-944C-99EEF8E5AEDC}"/>
    <dgm:cxn modelId="{09CC62BB-9463-4B2B-A33A-C086712DDD42}" type="presOf" srcId="{CD3A5E5F-AB3A-B346-A563-DBBFE9D2A6A7}" destId="{5148BB81-7EED-C24C-B1FE-6D4708A14A86}" srcOrd="1" destOrd="0" presId="urn:microsoft.com/office/officeart/2005/8/layout/hierarchy2"/>
    <dgm:cxn modelId="{FE16AF9B-1A83-42D8-A8C5-E18C4639C2B0}" type="presOf" srcId="{222B0013-3407-D045-A700-4E5E3DF0B56D}" destId="{C71A0A2A-B2B3-AF4C-985F-57E7922A1F6E}" srcOrd="0" destOrd="0" presId="urn:microsoft.com/office/officeart/2005/8/layout/hierarchy2"/>
    <dgm:cxn modelId="{DAF4B7B5-2026-4E9B-B7FA-1F010DA296CA}" type="presOf" srcId="{477FCB08-51E7-4D42-B7B2-8BD2BE5DF522}" destId="{72BB0FDC-4AED-2B42-96B6-7B91D5AB5981}" srcOrd="1" destOrd="0" presId="urn:microsoft.com/office/officeart/2005/8/layout/hierarchy2"/>
    <dgm:cxn modelId="{B5C46F75-4FDB-4245-9750-388CCA20DF19}" type="presOf" srcId="{3D0A90F4-57AE-324B-A19A-334C4090922F}" destId="{724699F9-8F52-2641-8266-4032A65136DD}" srcOrd="0" destOrd="0" presId="urn:microsoft.com/office/officeart/2005/8/layout/hierarchy2"/>
    <dgm:cxn modelId="{B7A551D7-7A6E-9843-947D-C08D0391357D}" srcId="{52731F97-0410-D543-A9EA-46AE6C23BA5E}" destId="{BC5D45ED-8F55-DF40-A11B-68F0749E806A}" srcOrd="0" destOrd="0" parTransId="{DB89671F-414C-6146-BDAF-CF219D1D9DE0}" sibTransId="{CC2E0B34-0DFE-C84D-8BBE-15A05AADC7CA}"/>
    <dgm:cxn modelId="{B04576B4-00F1-4DE4-8F7D-7D908C7C0C12}" type="presOf" srcId="{F7E1046D-64D4-5E43-93AB-1D83EDB694D6}" destId="{051FE62A-BBB2-F746-871E-FEBDEEFC124A}" srcOrd="0" destOrd="0" presId="urn:microsoft.com/office/officeart/2005/8/layout/hierarchy2"/>
    <dgm:cxn modelId="{47920A93-D0C3-4036-B3CB-DA5BF9129B61}" type="presOf" srcId="{BC5D45ED-8F55-DF40-A11B-68F0749E806A}" destId="{A182D7E2-5B7A-7C43-A088-19AA7907413B}" srcOrd="0" destOrd="0" presId="urn:microsoft.com/office/officeart/2005/8/layout/hierarchy2"/>
    <dgm:cxn modelId="{906AFC72-93CC-4A5E-BCB5-EA1327CD2BD5}" type="presOf" srcId="{93066F4B-F6C9-B249-A77C-2D2972E8B8A4}" destId="{FB7E76C2-6177-9148-B1BB-99C59FDDE204}" srcOrd="0" destOrd="0" presId="urn:microsoft.com/office/officeart/2005/8/layout/hierarchy2"/>
    <dgm:cxn modelId="{2DBA4C84-71AB-49EE-BAE8-00A5097F6308}" type="presOf" srcId="{93797915-2511-1147-B06A-53146EC770B7}" destId="{3CC995C2-3387-B249-84B9-B01FA82D5AE3}" srcOrd="0" destOrd="0" presId="urn:microsoft.com/office/officeart/2005/8/layout/hierarchy2"/>
    <dgm:cxn modelId="{E563BB0B-E489-4E01-B8D4-9675503A34A0}" type="presOf" srcId="{CD3A5E5F-AB3A-B346-A563-DBBFE9D2A6A7}" destId="{0818A16C-ED62-AF4D-ABDA-3A32B8C5E283}" srcOrd="0" destOrd="0" presId="urn:microsoft.com/office/officeart/2005/8/layout/hierarchy2"/>
    <dgm:cxn modelId="{355D001C-A28F-4A8A-B08F-D9CCA4B568BA}" type="presOf" srcId="{19663005-C253-8248-A1D5-A3C0199C836B}" destId="{D0C3B6DA-4F54-1441-ADA5-96EE657F3A84}" srcOrd="0" destOrd="0" presId="urn:microsoft.com/office/officeart/2005/8/layout/hierarchy2"/>
    <dgm:cxn modelId="{BEB792B3-9EDF-874C-954E-B2AF902931D7}" srcId="{C205E056-A13A-DC4E-A4D8-D0D6826DFB07}" destId="{3D0A90F4-57AE-324B-A19A-334C4090922F}" srcOrd="1" destOrd="0" parTransId="{0B0695BF-EB0D-924C-9777-BDF0F83338EF}" sibTransId="{AD5E0FD2-42B5-6C4B-B607-6DBA43FF0152}"/>
    <dgm:cxn modelId="{949542C2-4EF0-2843-A685-F5C398A22452}" srcId="{3D0A90F4-57AE-324B-A19A-334C4090922F}" destId="{26C04F06-84EC-0A4C-9FD5-38F7F7EB3D04}" srcOrd="0" destOrd="0" parTransId="{C256ED68-3FC5-3A41-BF6E-1CEFCC14DC12}" sibTransId="{E3BBEE76-527A-5649-BCE5-BAFA9729FD86}"/>
    <dgm:cxn modelId="{177B6A72-A49B-4345-8F5B-018805E8EDE3}" type="presParOf" srcId="{C71A0A2A-B2B3-AF4C-985F-57E7922A1F6E}" destId="{47BCAE0F-5E3F-0647-A3C5-8069BFBD8A80}" srcOrd="0" destOrd="0" presId="urn:microsoft.com/office/officeart/2005/8/layout/hierarchy2"/>
    <dgm:cxn modelId="{E72C17B9-1FF3-44E0-B4AD-607CB89CB1A7}" type="presParOf" srcId="{47BCAE0F-5E3F-0647-A3C5-8069BFBD8A80}" destId="{7DF98D7E-51FC-E84D-854F-344C14B45BDD}" srcOrd="0" destOrd="0" presId="urn:microsoft.com/office/officeart/2005/8/layout/hierarchy2"/>
    <dgm:cxn modelId="{504B9A62-993B-40F0-8A72-B62449A1EFE7}" type="presParOf" srcId="{47BCAE0F-5E3F-0647-A3C5-8069BFBD8A80}" destId="{6714B777-08A9-D54F-88F6-04BAEB43A187}" srcOrd="1" destOrd="0" presId="urn:microsoft.com/office/officeart/2005/8/layout/hierarchy2"/>
    <dgm:cxn modelId="{1A20CCA4-336E-4593-904F-1DE8F2F3C93F}" type="presParOf" srcId="{6714B777-08A9-D54F-88F6-04BAEB43A187}" destId="{0818A16C-ED62-AF4D-ABDA-3A32B8C5E283}" srcOrd="0" destOrd="0" presId="urn:microsoft.com/office/officeart/2005/8/layout/hierarchy2"/>
    <dgm:cxn modelId="{77E3520D-3D48-494D-84FE-C7289DD0B023}" type="presParOf" srcId="{0818A16C-ED62-AF4D-ABDA-3A32B8C5E283}" destId="{5148BB81-7EED-C24C-B1FE-6D4708A14A86}" srcOrd="0" destOrd="0" presId="urn:microsoft.com/office/officeart/2005/8/layout/hierarchy2"/>
    <dgm:cxn modelId="{1FE7E5FC-98F0-4F38-AC5C-1001755F48C4}" type="presParOf" srcId="{6714B777-08A9-D54F-88F6-04BAEB43A187}" destId="{BC3316CC-0BE4-3A4A-9446-7998ADE81744}" srcOrd="1" destOrd="0" presId="urn:microsoft.com/office/officeart/2005/8/layout/hierarchy2"/>
    <dgm:cxn modelId="{391F5CBE-48CB-4A3D-ACF2-889F8F8D0A49}" type="presParOf" srcId="{BC3316CC-0BE4-3A4A-9446-7998ADE81744}" destId="{B32C36C0-896A-0B40-97C5-99FD10E3CB72}" srcOrd="0" destOrd="0" presId="urn:microsoft.com/office/officeart/2005/8/layout/hierarchy2"/>
    <dgm:cxn modelId="{A9E53B9D-9244-492F-A14F-7385B280975A}" type="presParOf" srcId="{BC3316CC-0BE4-3A4A-9446-7998ADE81744}" destId="{BDD768A3-26C3-9D48-A3A5-C9A5CCC7AC8F}" srcOrd="1" destOrd="0" presId="urn:microsoft.com/office/officeart/2005/8/layout/hierarchy2"/>
    <dgm:cxn modelId="{A6AB9880-8B23-4B28-A5AF-5BED7437B291}" type="presParOf" srcId="{BDD768A3-26C3-9D48-A3A5-C9A5CCC7AC8F}" destId="{3240C5B4-CB85-4048-9D13-CCA199CDED6B}" srcOrd="0" destOrd="0" presId="urn:microsoft.com/office/officeart/2005/8/layout/hierarchy2"/>
    <dgm:cxn modelId="{7DDD2A55-EE1B-4143-8E21-D7D19C24B7C9}" type="presParOf" srcId="{3240C5B4-CB85-4048-9D13-CCA199CDED6B}" destId="{C82BD4AD-FD6A-5B44-B00A-1C45352DC5D4}" srcOrd="0" destOrd="0" presId="urn:microsoft.com/office/officeart/2005/8/layout/hierarchy2"/>
    <dgm:cxn modelId="{CA766C4C-8BD5-4CA1-AE5F-C2683DB101CA}" type="presParOf" srcId="{BDD768A3-26C3-9D48-A3A5-C9A5CCC7AC8F}" destId="{59571D47-5753-0C40-81F9-F21F00A6FCA8}" srcOrd="1" destOrd="0" presId="urn:microsoft.com/office/officeart/2005/8/layout/hierarchy2"/>
    <dgm:cxn modelId="{2013A645-B275-4454-8096-4DFAE565842F}" type="presParOf" srcId="{59571D47-5753-0C40-81F9-F21F00A6FCA8}" destId="{A182D7E2-5B7A-7C43-A088-19AA7907413B}" srcOrd="0" destOrd="0" presId="urn:microsoft.com/office/officeart/2005/8/layout/hierarchy2"/>
    <dgm:cxn modelId="{9606107D-34CD-4888-9E78-641D60A2C257}" type="presParOf" srcId="{59571D47-5753-0C40-81F9-F21F00A6FCA8}" destId="{916B2401-0703-874B-8863-6E4F7E213E37}" srcOrd="1" destOrd="0" presId="urn:microsoft.com/office/officeart/2005/8/layout/hierarchy2"/>
    <dgm:cxn modelId="{2ACFAE29-B0F6-4563-B04F-6B31F52299FC}" type="presParOf" srcId="{BDD768A3-26C3-9D48-A3A5-C9A5CCC7AC8F}" destId="{DE1B121F-96BA-CD42-AB29-DAD2A7040347}" srcOrd="2" destOrd="0" presId="urn:microsoft.com/office/officeart/2005/8/layout/hierarchy2"/>
    <dgm:cxn modelId="{BD57CC62-9B20-4D4F-B724-147443BBC5A4}" type="presParOf" srcId="{DE1B121F-96BA-CD42-AB29-DAD2A7040347}" destId="{45F7EE20-9E43-5D47-8BBD-F20A6B1EB03E}" srcOrd="0" destOrd="0" presId="urn:microsoft.com/office/officeart/2005/8/layout/hierarchy2"/>
    <dgm:cxn modelId="{A916D63C-C4C7-41D3-AF07-003E3207F99E}" type="presParOf" srcId="{BDD768A3-26C3-9D48-A3A5-C9A5CCC7AC8F}" destId="{EC20A4FB-4148-4C47-83B1-82E9F01D22C3}" srcOrd="3" destOrd="0" presId="urn:microsoft.com/office/officeart/2005/8/layout/hierarchy2"/>
    <dgm:cxn modelId="{EA3A0F22-9D90-4337-8F15-48CAAE6C453A}" type="presParOf" srcId="{EC20A4FB-4148-4C47-83B1-82E9F01D22C3}" destId="{051FE62A-BBB2-F746-871E-FEBDEEFC124A}" srcOrd="0" destOrd="0" presId="urn:microsoft.com/office/officeart/2005/8/layout/hierarchy2"/>
    <dgm:cxn modelId="{4213551B-C465-4081-8EB9-EDA6387AEE5D}" type="presParOf" srcId="{EC20A4FB-4148-4C47-83B1-82E9F01D22C3}" destId="{6FCEBA71-57D9-A645-BCCE-84458C890BEF}" srcOrd="1" destOrd="0" presId="urn:microsoft.com/office/officeart/2005/8/layout/hierarchy2"/>
    <dgm:cxn modelId="{57709396-9270-4DCD-90CE-E56B812F510C}" type="presParOf" srcId="{BDD768A3-26C3-9D48-A3A5-C9A5CCC7AC8F}" destId="{18566531-332F-2B4C-9F01-9E39A13CCC9E}" srcOrd="4" destOrd="0" presId="urn:microsoft.com/office/officeart/2005/8/layout/hierarchy2"/>
    <dgm:cxn modelId="{FE855B69-0864-448C-B59D-5C7494E3CC17}" type="presParOf" srcId="{18566531-332F-2B4C-9F01-9E39A13CCC9E}" destId="{9E49BFA2-50E5-4C42-8DDC-A8BB434E35C2}" srcOrd="0" destOrd="0" presId="urn:microsoft.com/office/officeart/2005/8/layout/hierarchy2"/>
    <dgm:cxn modelId="{5D6A1F40-648C-40F7-A926-F835CE511910}" type="presParOf" srcId="{BDD768A3-26C3-9D48-A3A5-C9A5CCC7AC8F}" destId="{04434FCF-2298-FC46-95C2-5BE4ABFFE510}" srcOrd="5" destOrd="0" presId="urn:microsoft.com/office/officeart/2005/8/layout/hierarchy2"/>
    <dgm:cxn modelId="{CC82CBD2-9C2C-4C75-AD9B-772976EB4460}" type="presParOf" srcId="{04434FCF-2298-FC46-95C2-5BE4ABFFE510}" destId="{FB7E76C2-6177-9148-B1BB-99C59FDDE204}" srcOrd="0" destOrd="0" presId="urn:microsoft.com/office/officeart/2005/8/layout/hierarchy2"/>
    <dgm:cxn modelId="{7F3667CD-ABFC-4049-888F-7F22A71ECD3F}" type="presParOf" srcId="{04434FCF-2298-FC46-95C2-5BE4ABFFE510}" destId="{4A032104-B99D-2C43-9B46-FC76CD4BD9F4}" srcOrd="1" destOrd="0" presId="urn:microsoft.com/office/officeart/2005/8/layout/hierarchy2"/>
    <dgm:cxn modelId="{2C8FC76B-697A-4FC0-8834-8D4896235F0F}" type="presParOf" srcId="{6714B777-08A9-D54F-88F6-04BAEB43A187}" destId="{E8C39C77-FD89-F347-94BB-A663217BD472}" srcOrd="2" destOrd="0" presId="urn:microsoft.com/office/officeart/2005/8/layout/hierarchy2"/>
    <dgm:cxn modelId="{F0B4A909-3FC0-425F-B756-2E604DCF99E1}" type="presParOf" srcId="{E8C39C77-FD89-F347-94BB-A663217BD472}" destId="{7C93A5A2-4645-3141-8FF0-33AFCEB56712}" srcOrd="0" destOrd="0" presId="urn:microsoft.com/office/officeart/2005/8/layout/hierarchy2"/>
    <dgm:cxn modelId="{03BF3C1A-1BE3-4626-BD5B-EB24E8905B74}" type="presParOf" srcId="{6714B777-08A9-D54F-88F6-04BAEB43A187}" destId="{3B8C0B94-830A-C442-A0DC-EFF0A3EA012C}" srcOrd="3" destOrd="0" presId="urn:microsoft.com/office/officeart/2005/8/layout/hierarchy2"/>
    <dgm:cxn modelId="{4B47F5C4-6672-4211-B94E-0102321AD37B}" type="presParOf" srcId="{3B8C0B94-830A-C442-A0DC-EFF0A3EA012C}" destId="{724699F9-8F52-2641-8266-4032A65136DD}" srcOrd="0" destOrd="0" presId="urn:microsoft.com/office/officeart/2005/8/layout/hierarchy2"/>
    <dgm:cxn modelId="{1929A66E-42C3-4CD4-B8FC-EC8554CDB47B}" type="presParOf" srcId="{3B8C0B94-830A-C442-A0DC-EFF0A3EA012C}" destId="{F02F8529-9CA6-5A49-B8B6-BB46A42D7478}" srcOrd="1" destOrd="0" presId="urn:microsoft.com/office/officeart/2005/8/layout/hierarchy2"/>
    <dgm:cxn modelId="{15377A53-026D-48CD-810F-22BF35A6AF80}" type="presParOf" srcId="{F02F8529-9CA6-5A49-B8B6-BB46A42D7478}" destId="{5007B160-2D46-B945-B478-C425A49069E0}" srcOrd="0" destOrd="0" presId="urn:microsoft.com/office/officeart/2005/8/layout/hierarchy2"/>
    <dgm:cxn modelId="{E52359E9-456E-4B40-A200-498A772ACEA4}" type="presParOf" srcId="{5007B160-2D46-B945-B478-C425A49069E0}" destId="{DD059D11-12DC-124B-B1F4-2247F793D2BB}" srcOrd="0" destOrd="0" presId="urn:microsoft.com/office/officeart/2005/8/layout/hierarchy2"/>
    <dgm:cxn modelId="{74ED5B63-1EF1-4FB1-829F-606E92484FFF}" type="presParOf" srcId="{F02F8529-9CA6-5A49-B8B6-BB46A42D7478}" destId="{8156E8A7-E343-2548-A399-318F94BF29C8}" srcOrd="1" destOrd="0" presId="urn:microsoft.com/office/officeart/2005/8/layout/hierarchy2"/>
    <dgm:cxn modelId="{AAA63A24-A64D-4499-8681-F4F4EA2525EE}" type="presParOf" srcId="{8156E8A7-E343-2548-A399-318F94BF29C8}" destId="{606EC8CF-562A-E444-AFF2-952490713B89}" srcOrd="0" destOrd="0" presId="urn:microsoft.com/office/officeart/2005/8/layout/hierarchy2"/>
    <dgm:cxn modelId="{D0B04F1B-3B9F-463E-815C-F49E837BC965}" type="presParOf" srcId="{8156E8A7-E343-2548-A399-318F94BF29C8}" destId="{7804BB3E-CA82-F941-AF10-C6FE5581A9FB}" srcOrd="1" destOrd="0" presId="urn:microsoft.com/office/officeart/2005/8/layout/hierarchy2"/>
    <dgm:cxn modelId="{41B1843D-EFDF-4528-B96D-42BD2AA3BC9A}" type="presParOf" srcId="{F02F8529-9CA6-5A49-B8B6-BB46A42D7478}" destId="{D0C3B6DA-4F54-1441-ADA5-96EE657F3A84}" srcOrd="2" destOrd="0" presId="urn:microsoft.com/office/officeart/2005/8/layout/hierarchy2"/>
    <dgm:cxn modelId="{E69CECA9-AED2-456E-A96E-3B453422220E}" type="presParOf" srcId="{D0C3B6DA-4F54-1441-ADA5-96EE657F3A84}" destId="{ACC75D4F-BEF7-CA4D-8782-7AAC869298FA}" srcOrd="0" destOrd="0" presId="urn:microsoft.com/office/officeart/2005/8/layout/hierarchy2"/>
    <dgm:cxn modelId="{3051F037-C61F-4636-A43C-ACD6DDBA5FCA}" type="presParOf" srcId="{F02F8529-9CA6-5A49-B8B6-BB46A42D7478}" destId="{3C679326-3B42-594F-8056-B0DCE1F6F7AE}" srcOrd="3" destOrd="0" presId="urn:microsoft.com/office/officeart/2005/8/layout/hierarchy2"/>
    <dgm:cxn modelId="{FD213B52-6F64-4C01-84C6-64E214D4877B}" type="presParOf" srcId="{3C679326-3B42-594F-8056-B0DCE1F6F7AE}" destId="{3CC995C2-3387-B249-84B9-B01FA82D5AE3}" srcOrd="0" destOrd="0" presId="urn:microsoft.com/office/officeart/2005/8/layout/hierarchy2"/>
    <dgm:cxn modelId="{1F43ED65-BFBD-4A0E-AF8D-BF772B023038}" type="presParOf" srcId="{3C679326-3B42-594F-8056-B0DCE1F6F7AE}" destId="{AFF6634E-1030-2342-8EBB-7BDEA6313495}" srcOrd="1" destOrd="0" presId="urn:microsoft.com/office/officeart/2005/8/layout/hierarchy2"/>
    <dgm:cxn modelId="{344FAF60-B3FB-4E61-B99F-B2EEECCF7A48}" type="presParOf" srcId="{F02F8529-9CA6-5A49-B8B6-BB46A42D7478}" destId="{598D2D25-BBD1-4A45-B108-3BDBAAEFBD4C}" srcOrd="4" destOrd="0" presId="urn:microsoft.com/office/officeart/2005/8/layout/hierarchy2"/>
    <dgm:cxn modelId="{781B3022-2982-4048-9DD1-FA232DFAEC2B}" type="presParOf" srcId="{598D2D25-BBD1-4A45-B108-3BDBAAEFBD4C}" destId="{72BB0FDC-4AED-2B42-96B6-7B91D5AB5981}" srcOrd="0" destOrd="0" presId="urn:microsoft.com/office/officeart/2005/8/layout/hierarchy2"/>
    <dgm:cxn modelId="{04977031-230A-4C63-A0E4-BF9B0DFBA58F}" type="presParOf" srcId="{F02F8529-9CA6-5A49-B8B6-BB46A42D7478}" destId="{FD2426BC-CC11-1048-8960-ACC363EA709E}" srcOrd="5" destOrd="0" presId="urn:microsoft.com/office/officeart/2005/8/layout/hierarchy2"/>
    <dgm:cxn modelId="{01CBC1B4-47F8-4508-985F-30B87F56A216}" type="presParOf" srcId="{FD2426BC-CC11-1048-8960-ACC363EA709E}" destId="{DFFFFF78-BF60-A543-B350-5608714120C8}" srcOrd="0" destOrd="0" presId="urn:microsoft.com/office/officeart/2005/8/layout/hierarchy2"/>
    <dgm:cxn modelId="{F3358F97-D400-49E3-BF13-B3A76EA40AE2}" type="presParOf" srcId="{FD2426BC-CC11-1048-8960-ACC363EA709E}" destId="{22BC63EA-1782-FC43-B6A8-9F2FB1B7AFF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E098A-AD9E-4053-8F78-053A1E34B051}" type="datetimeFigureOut">
              <a:rPr lang="fr-FR" smtClean="0"/>
              <a:pPr/>
              <a:t>14/05/2020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3A031D-178B-456D-BE5C-F573909E433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53A031D-178B-456D-BE5C-F573909E433C}" type="slidenum">
              <a:rPr lang="fr-FR" smtClean="0"/>
              <a:pPr/>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66EAF6-DBC8-4AB2-BC3F-25BE7D05E225}" type="datetimeFigureOut">
              <a:rPr lang="fr-FR" smtClean="0"/>
              <a:pPr/>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2D4F03-B200-40C4-BDE0-80B57946DD2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6EAF6-DBC8-4AB2-BC3F-25BE7D05E225}" type="datetimeFigureOut">
              <a:rPr lang="fr-FR" smtClean="0"/>
              <a:pPr/>
              <a:t>14/05/2020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D4F03-B200-40C4-BDE0-80B57946DD2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4800" b="1" dirty="0" smtClean="0">
                <a:solidFill>
                  <a:schemeClr val="accent6">
                    <a:lumMod val="75000"/>
                  </a:schemeClr>
                </a:solidFill>
              </a:rPr>
              <a:t>Présentation du numéro spécial « Aux frontières de la parenté. Un éclairage par les marges » </a:t>
            </a:r>
            <a:endParaRPr lang="fr-FR" sz="4800" b="1" dirty="0">
              <a:solidFill>
                <a:schemeClr val="accent6">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Analyses de l’article</a:t>
            </a:r>
            <a:endParaRPr lang="fr-FR" b="1" u="sng" dirty="0"/>
          </a:p>
        </p:txBody>
      </p:sp>
      <p:sp>
        <p:nvSpPr>
          <p:cNvPr id="3" name="Espace réservé du contenu 2"/>
          <p:cNvSpPr>
            <a:spLocks noGrp="1"/>
          </p:cNvSpPr>
          <p:nvPr>
            <p:ph idx="1"/>
          </p:nvPr>
        </p:nvSpPr>
        <p:spPr/>
        <p:txBody>
          <a:bodyPr>
            <a:normAutofit lnSpcReduction="10000"/>
          </a:bodyPr>
          <a:lstStyle/>
          <a:p>
            <a:r>
              <a:rPr lang="fr-FR" dirty="0" smtClean="0"/>
              <a:t>deuil analysé comme liminalité : </a:t>
            </a:r>
            <a:r>
              <a:rPr lang="fr-FR" b="1" dirty="0" smtClean="0"/>
              <a:t>position entre "parent" et "non parent« </a:t>
            </a:r>
          </a:p>
          <a:p>
            <a:r>
              <a:rPr lang="fr-FR" dirty="0" smtClean="0"/>
              <a:t>les parents endeuillés : </a:t>
            </a:r>
            <a:r>
              <a:rPr lang="fr-FR" b="1" dirty="0" smtClean="0"/>
              <a:t>exclus de la parentalité classique</a:t>
            </a:r>
            <a:r>
              <a:rPr lang="fr-FR" dirty="0" smtClean="0"/>
              <a:t> mais tentent de s'y </a:t>
            </a:r>
            <a:r>
              <a:rPr lang="fr-FR" b="1" dirty="0" err="1" smtClean="0"/>
              <a:t>ré-inscrire</a:t>
            </a:r>
            <a:endParaRPr lang="fr-FR" b="1" dirty="0" smtClean="0"/>
          </a:p>
          <a:p>
            <a:r>
              <a:rPr lang="fr-FR" b="1" dirty="0" smtClean="0"/>
              <a:t>marginalisant </a:t>
            </a:r>
            <a:r>
              <a:rPr lang="fr-FR" dirty="0" smtClean="0"/>
              <a:t>(exclusions des anciennes sphères de sociabilité ; peur: contamination symbolique)</a:t>
            </a:r>
          </a:p>
          <a:p>
            <a:r>
              <a:rPr lang="fr-FR" b="1" dirty="0" smtClean="0"/>
              <a:t>nouvelles frontières familiales</a:t>
            </a:r>
            <a:r>
              <a:rPr lang="fr-FR" dirty="0" smtClean="0"/>
              <a:t> </a:t>
            </a:r>
          </a:p>
          <a:p>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Ce qui parait intéressant pour MARGES</a:t>
            </a:r>
            <a:r>
              <a:rPr lang="fr-FR" u="sng" dirty="0" smtClean="0"/>
              <a:t> </a:t>
            </a:r>
            <a:endParaRPr lang="fr-FR" u="sng" dirty="0"/>
          </a:p>
        </p:txBody>
      </p:sp>
      <p:sp>
        <p:nvSpPr>
          <p:cNvPr id="3" name="Espace réservé du contenu 2"/>
          <p:cNvSpPr>
            <a:spLocks noGrp="1"/>
          </p:cNvSpPr>
          <p:nvPr>
            <p:ph idx="1"/>
          </p:nvPr>
        </p:nvSpPr>
        <p:spPr/>
        <p:txBody>
          <a:bodyPr>
            <a:normAutofit fontScale="92500" lnSpcReduction="10000"/>
          </a:bodyPr>
          <a:lstStyle/>
          <a:p>
            <a:r>
              <a:rPr lang="fr-FR" dirty="0" smtClean="0"/>
              <a:t>1) l’analyse des </a:t>
            </a:r>
            <a:r>
              <a:rPr lang="fr-FR" b="1" dirty="0" smtClean="0"/>
              <a:t>processus d'exclusion par contamination symbolique</a:t>
            </a:r>
            <a:r>
              <a:rPr lang="fr-FR" dirty="0" smtClean="0"/>
              <a:t> , la marge peut être </a:t>
            </a:r>
            <a:r>
              <a:rPr lang="fr-FR" dirty="0" err="1" smtClean="0"/>
              <a:t>marginalisante</a:t>
            </a:r>
            <a:r>
              <a:rPr lang="fr-FR" dirty="0" smtClean="0"/>
              <a:t>. </a:t>
            </a:r>
          </a:p>
          <a:p>
            <a:endParaRPr lang="fr-FR" dirty="0" smtClean="0"/>
          </a:p>
          <a:p>
            <a:r>
              <a:rPr lang="fr-FR" dirty="0" smtClean="0"/>
              <a:t>2) </a:t>
            </a:r>
            <a:r>
              <a:rPr lang="fr-FR" b="1" dirty="0" smtClean="0"/>
              <a:t>pour Turner la liminalité est un « espace de puissance et de potentialité »</a:t>
            </a:r>
            <a:r>
              <a:rPr lang="fr-FR" dirty="0" smtClean="0"/>
              <a:t> </a:t>
            </a:r>
          </a:p>
          <a:p>
            <a:r>
              <a:rPr lang="fr-FR" dirty="0" smtClean="0"/>
              <a:t>dans l’intro de ce numéro les auteurs font référence à la marge comme capacité d’action:  la  marginalité  peut  permettre  une  plus  grande flexibilité  d’action.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3) Sophie L: </a:t>
            </a:r>
            <a:r>
              <a:rPr lang="fr-FR" i="1" dirty="0" smtClean="0"/>
              <a:t>la marge disqualifiée socialement nuit souvent au pouvoir et à la liberté d'action, mais elle peut être aussi une force de prise de liberté (obligée ou non) si l'action n'est pas possible dans des configurations validées par les normes. La marge (statistique) valorisée socialement, est une véritable prise de pouvoir d'action au sens large du terme. </a:t>
            </a:r>
            <a:endParaRPr lang="fr-FR" dirty="0" smtClean="0"/>
          </a:p>
          <a:p>
            <a:endParaRPr lang="fr-FR" dirty="0"/>
          </a:p>
        </p:txBody>
      </p:sp>
      <p:sp>
        <p:nvSpPr>
          <p:cNvPr id="4"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sng" strike="noStrike" kern="1200" cap="none" spc="0" normalizeH="0" baseline="0" noProof="0" dirty="0" smtClean="0">
                <a:ln>
                  <a:noFill/>
                </a:ln>
                <a:solidFill>
                  <a:schemeClr val="tx1"/>
                </a:solidFill>
                <a:effectLst/>
                <a:uLnTx/>
                <a:uFillTx/>
                <a:latin typeface="+mj-lt"/>
                <a:ea typeface="+mj-ea"/>
                <a:cs typeface="+mj-cs"/>
              </a:rPr>
              <a:t>Ce qui parait intéressant pour MARGES</a:t>
            </a:r>
            <a:r>
              <a:rPr kumimoji="0" lang="fr-FR" sz="4400" b="0" i="0" u="sng" strike="noStrike" kern="1200" cap="none" spc="0" normalizeH="0" baseline="0" noProof="0" dirty="0" smtClean="0">
                <a:ln>
                  <a:noFill/>
                </a:ln>
                <a:solidFill>
                  <a:schemeClr val="tx1"/>
                </a:solidFill>
                <a:effectLst/>
                <a:uLnTx/>
                <a:uFillTx/>
                <a:latin typeface="+mj-lt"/>
                <a:ea typeface="+mj-ea"/>
                <a:cs typeface="+mj-cs"/>
              </a:rPr>
              <a:t> </a:t>
            </a:r>
            <a:endParaRPr kumimoji="0" lang="fr-FR" sz="4400" b="0"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1143000"/>
          </a:xfrm>
        </p:spPr>
        <p:txBody>
          <a:bodyPr>
            <a:noAutofit/>
          </a:bodyPr>
          <a:lstStyle/>
          <a:p>
            <a:r>
              <a:rPr lang="fr-FR" sz="3600" b="1" dirty="0" smtClean="0">
                <a:solidFill>
                  <a:schemeClr val="accent6">
                    <a:lumMod val="75000"/>
                  </a:schemeClr>
                </a:solidFill>
              </a:rPr>
              <a:t>La construction d’une parenté à la marge. </a:t>
            </a:r>
            <a:r>
              <a:rPr lang="fr-FR" sz="3600" dirty="0" smtClean="0">
                <a:solidFill>
                  <a:schemeClr val="accent6">
                    <a:lumMod val="75000"/>
                  </a:schemeClr>
                </a:solidFill>
              </a:rPr>
              <a:t>Les bâtards nobles chez les Bourbon à la fin du Moyen Âge (</a:t>
            </a:r>
            <a:r>
              <a:rPr lang="fr-FR" sz="3600" dirty="0" err="1" smtClean="0">
                <a:solidFill>
                  <a:schemeClr val="accent6">
                    <a:lumMod val="75000"/>
                  </a:schemeClr>
                </a:solidFill>
              </a:rPr>
              <a:t>Marie-Lyse</a:t>
            </a:r>
            <a:r>
              <a:rPr lang="fr-FR" sz="3600" dirty="0" smtClean="0">
                <a:solidFill>
                  <a:schemeClr val="accent6">
                    <a:lumMod val="75000"/>
                  </a:schemeClr>
                </a:solidFill>
              </a:rPr>
              <a:t> </a:t>
            </a:r>
            <a:r>
              <a:rPr lang="fr-FR" sz="3600" dirty="0" err="1" smtClean="0">
                <a:solidFill>
                  <a:schemeClr val="accent6">
                    <a:lumMod val="75000"/>
                  </a:schemeClr>
                </a:solidFill>
              </a:rPr>
              <a:t>Fieyre</a:t>
            </a:r>
            <a:r>
              <a:rPr lang="fr-FR" sz="3600" dirty="0" smtClean="0">
                <a:solidFill>
                  <a:schemeClr val="accent6">
                    <a:lumMod val="75000"/>
                  </a:schemeClr>
                </a:solidFill>
              </a:rPr>
              <a:t>) </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457200" y="2348880"/>
            <a:ext cx="8229600" cy="3777283"/>
          </a:xfrm>
        </p:spPr>
        <p:txBody>
          <a:bodyPr>
            <a:normAutofit fontScale="77500" lnSpcReduction="20000"/>
          </a:bodyPr>
          <a:lstStyle/>
          <a:p>
            <a:r>
              <a:rPr lang="fr-FR" dirty="0" smtClean="0"/>
              <a:t>Article sur les enfants nés hors-mariage / les enfants dits naturels en opposition des enfants légitimes = les bâtards nobles dans la famille ducale des Bourbon (XIV-XVI è siècle). </a:t>
            </a:r>
          </a:p>
          <a:p>
            <a:endParaRPr lang="fr-FR" dirty="0" smtClean="0"/>
          </a:p>
          <a:p>
            <a:r>
              <a:rPr lang="fr-FR" dirty="0" smtClean="0"/>
              <a:t>Objectif : comprendre leur place dans la parenté / connaître davantage la famille médiévale dans sa plasticité</a:t>
            </a:r>
          </a:p>
          <a:p>
            <a:endParaRPr lang="fr-FR" dirty="0" smtClean="0"/>
          </a:p>
          <a:p>
            <a:r>
              <a:rPr lang="fr-FR" dirty="0" smtClean="0"/>
              <a:t>Sources : actes notariés, transactions financières, quittances, les documents des coutumes des Bourbons.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Résultats principaux</a:t>
            </a:r>
            <a:endParaRPr lang="fr-FR" b="1" u="sng" dirty="0"/>
          </a:p>
        </p:txBody>
      </p:sp>
      <p:sp>
        <p:nvSpPr>
          <p:cNvPr id="3" name="Espace réservé du contenu 2"/>
          <p:cNvSpPr>
            <a:spLocks noGrp="1"/>
          </p:cNvSpPr>
          <p:nvPr>
            <p:ph idx="1"/>
          </p:nvPr>
        </p:nvSpPr>
        <p:spPr/>
        <p:txBody>
          <a:bodyPr>
            <a:normAutofit fontScale="70000" lnSpcReduction="20000"/>
          </a:bodyPr>
          <a:lstStyle/>
          <a:p>
            <a:pPr lvl="0"/>
            <a:r>
              <a:rPr lang="fr-FR" dirty="0" smtClean="0"/>
              <a:t>Leur exclusion successorale (ne peuvent pas être ducs ni hériter) donc leur positionnement à la marge de la parenté n’entraîne pas une exclusion sociale : "ils sont mis à la marge sans être marginalisés" comme le seraient des "marginaux" / ils ne sont pas rejetés du corps social. </a:t>
            </a:r>
          </a:p>
          <a:p>
            <a:pPr>
              <a:buNone/>
            </a:pPr>
            <a:r>
              <a:rPr lang="fr-FR" dirty="0" smtClean="0"/>
              <a:t> </a:t>
            </a:r>
          </a:p>
          <a:p>
            <a:r>
              <a:rPr lang="fr-FR" dirty="0" smtClean="0"/>
              <a:t>En effet : ils disposent d'une armoirie spécifique / sont visibles sur les iconographies / leur statut reste juridiquement défini / partage une partie du capital symbolique du père et du nom</a:t>
            </a:r>
          </a:p>
          <a:p>
            <a:endParaRPr lang="fr-FR" dirty="0" smtClean="0"/>
          </a:p>
          <a:p>
            <a:pPr lvl="0"/>
            <a:r>
              <a:rPr lang="fr-FR" dirty="0" smtClean="0"/>
              <a:t>Le statut de "bâtard" se construit tout au long du </a:t>
            </a:r>
            <a:r>
              <a:rPr lang="fr-FR" dirty="0" err="1" smtClean="0"/>
              <a:t>Moyen-Age</a:t>
            </a:r>
            <a:r>
              <a:rPr lang="fr-FR" dirty="0" smtClean="0"/>
              <a:t> donc la marge est le fruit d'une construction progressive, historiquement située : surtout à partir du </a:t>
            </a:r>
            <a:r>
              <a:rPr lang="fr-FR" dirty="0" err="1" smtClean="0"/>
              <a:t>XIVè</a:t>
            </a:r>
            <a:r>
              <a:rPr lang="fr-FR" dirty="0" smtClean="0"/>
              <a:t> siècle.  </a:t>
            </a:r>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Apports pour MARGES</a:t>
            </a:r>
            <a:endParaRPr lang="fr-FR" b="1" u="sng" dirty="0"/>
          </a:p>
        </p:txBody>
      </p:sp>
      <p:sp>
        <p:nvSpPr>
          <p:cNvPr id="3" name="Espace réservé du contenu 2"/>
          <p:cNvSpPr>
            <a:spLocks noGrp="1"/>
          </p:cNvSpPr>
          <p:nvPr>
            <p:ph idx="1"/>
          </p:nvPr>
        </p:nvSpPr>
        <p:spPr/>
        <p:txBody>
          <a:bodyPr>
            <a:normAutofit fontScale="92500"/>
          </a:bodyPr>
          <a:lstStyle/>
          <a:p>
            <a:pPr lvl="0"/>
            <a:r>
              <a:rPr lang="fr-FR" dirty="0" smtClean="0"/>
              <a:t>Pertinence de distinguer </a:t>
            </a:r>
            <a:r>
              <a:rPr lang="fr-FR" b="1" dirty="0" smtClean="0"/>
              <a:t>les </a:t>
            </a:r>
            <a:r>
              <a:rPr lang="fr-FR" b="1" dirty="0" err="1" smtClean="0"/>
              <a:t>marginalisé.e.s</a:t>
            </a:r>
            <a:r>
              <a:rPr lang="fr-FR" b="1" dirty="0" smtClean="0"/>
              <a:t> des marginaux / marginales. </a:t>
            </a:r>
            <a:endParaRPr lang="fr-FR" dirty="0" smtClean="0"/>
          </a:p>
          <a:p>
            <a:pPr lvl="0"/>
            <a:r>
              <a:rPr lang="fr-FR" dirty="0" smtClean="0"/>
              <a:t>Rôle de l'Eglise dans la mise à la marge et dans la définition des normes : la norme matrimoniale privilégie les enfants dans le mariage ici. </a:t>
            </a:r>
          </a:p>
          <a:p>
            <a:pPr lvl="0"/>
            <a:r>
              <a:rPr lang="fr-FR" dirty="0" smtClean="0"/>
              <a:t>Marge comme </a:t>
            </a:r>
            <a:r>
              <a:rPr lang="fr-FR" b="1" dirty="0" smtClean="0"/>
              <a:t>interstice</a:t>
            </a:r>
            <a:r>
              <a:rPr lang="fr-FR" dirty="0" smtClean="0"/>
              <a:t>, comme "</a:t>
            </a:r>
            <a:r>
              <a:rPr lang="fr-FR" b="1" dirty="0" smtClean="0"/>
              <a:t>zone limite</a:t>
            </a:r>
            <a:r>
              <a:rPr lang="fr-FR" dirty="0" smtClean="0"/>
              <a:t>" :  questionne le prescrit, le proscrit et le tolérable.  </a:t>
            </a:r>
          </a:p>
          <a:p>
            <a:r>
              <a:rPr lang="fr-FR" dirty="0" smtClean="0"/>
              <a:t>Une zone limite : reflet d’une dévalorisation sociale, mais pas toujours le cas</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FB4FFA5-C8FD-2144-AC3E-2283CA634357}"/>
              </a:ext>
            </a:extLst>
          </p:cNvPr>
          <p:cNvSpPr>
            <a:spLocks noGrp="1"/>
          </p:cNvSpPr>
          <p:nvPr>
            <p:ph type="title"/>
          </p:nvPr>
        </p:nvSpPr>
        <p:spPr>
          <a:xfrm>
            <a:off x="0" y="1167333"/>
            <a:ext cx="9144000" cy="1325563"/>
          </a:xfrm>
        </p:spPr>
        <p:txBody>
          <a:bodyPr>
            <a:normAutofit fontScale="90000"/>
          </a:bodyPr>
          <a:lstStyle/>
          <a:p>
            <a:r>
              <a:rPr lang="fr-FR" sz="3600" b="1" dirty="0">
                <a:solidFill>
                  <a:schemeClr val="accent6">
                    <a:lumMod val="75000"/>
                  </a:schemeClr>
                </a:solidFill>
                <a:latin typeface="+mn-lt"/>
              </a:rPr>
              <a:t>Delphine </a:t>
            </a:r>
            <a:r>
              <a:rPr lang="fr-FR" sz="3600" b="1" dirty="0" err="1">
                <a:solidFill>
                  <a:schemeClr val="accent6">
                    <a:lumMod val="75000"/>
                  </a:schemeClr>
                </a:solidFill>
                <a:latin typeface="+mn-lt"/>
              </a:rPr>
              <a:t>Manetta</a:t>
            </a:r>
            <a:r>
              <a:rPr lang="fr-FR" sz="3600" b="1" dirty="0">
                <a:solidFill>
                  <a:schemeClr val="accent6">
                    <a:lumMod val="75000"/>
                  </a:schemeClr>
                </a:solidFill>
                <a:latin typeface="+mn-lt"/>
              </a:rPr>
              <a:t>  -  « Entre </a:t>
            </a:r>
            <a:r>
              <a:rPr lang="fr-FR" sz="3600" b="1" dirty="0" err="1">
                <a:solidFill>
                  <a:schemeClr val="accent6">
                    <a:lumMod val="75000"/>
                  </a:schemeClr>
                </a:solidFill>
                <a:latin typeface="+mn-lt"/>
              </a:rPr>
              <a:t>mobilités</a:t>
            </a:r>
            <a:r>
              <a:rPr lang="fr-FR" sz="3600" b="1" dirty="0">
                <a:solidFill>
                  <a:schemeClr val="accent6">
                    <a:lumMod val="75000"/>
                  </a:schemeClr>
                </a:solidFill>
                <a:latin typeface="+mn-lt"/>
              </a:rPr>
              <a:t> et </a:t>
            </a:r>
            <a:r>
              <a:rPr lang="fr-FR" sz="3600" b="1" dirty="0" err="1">
                <a:solidFill>
                  <a:schemeClr val="accent6">
                    <a:lumMod val="75000"/>
                  </a:schemeClr>
                </a:solidFill>
                <a:latin typeface="+mn-lt"/>
              </a:rPr>
              <a:t>immobilités</a:t>
            </a:r>
            <a:r>
              <a:rPr lang="fr-FR" sz="3600" b="1" dirty="0">
                <a:solidFill>
                  <a:schemeClr val="accent6">
                    <a:lumMod val="75000"/>
                  </a:schemeClr>
                </a:solidFill>
                <a:latin typeface="+mn-lt"/>
              </a:rPr>
              <a:t>. Les </a:t>
            </a:r>
            <a:r>
              <a:rPr lang="fr-FR" sz="3600" b="1" dirty="0" err="1">
                <a:solidFill>
                  <a:schemeClr val="accent6">
                    <a:lumMod val="75000"/>
                  </a:schemeClr>
                </a:solidFill>
                <a:latin typeface="+mn-lt"/>
              </a:rPr>
              <a:t>frontières</a:t>
            </a:r>
            <a:r>
              <a:rPr lang="fr-FR" sz="3600" b="1" dirty="0">
                <a:solidFill>
                  <a:schemeClr val="accent6">
                    <a:lumMod val="75000"/>
                  </a:schemeClr>
                </a:solidFill>
                <a:latin typeface="+mn-lt"/>
              </a:rPr>
              <a:t> spatiales de la parenté dans les villages </a:t>
            </a:r>
            <a:r>
              <a:rPr lang="fr-FR" sz="3600" b="1" dirty="0" err="1">
                <a:solidFill>
                  <a:schemeClr val="accent6">
                    <a:lumMod val="75000"/>
                  </a:schemeClr>
                </a:solidFill>
                <a:latin typeface="+mn-lt"/>
              </a:rPr>
              <a:t>jàana</a:t>
            </a:r>
            <a:r>
              <a:rPr lang="fr-FR" sz="3600" b="1" dirty="0">
                <a:solidFill>
                  <a:schemeClr val="accent6">
                    <a:lumMod val="75000"/>
                  </a:schemeClr>
                </a:solidFill>
                <a:latin typeface="+mn-lt"/>
              </a:rPr>
              <a:t> (Burkina Faso) »</a:t>
            </a:r>
            <a:r>
              <a:rPr lang="fr-FR" dirty="0"/>
              <a:t/>
            </a:r>
            <a:br>
              <a:rPr lang="fr-FR" dirty="0"/>
            </a:b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D6E5E2CD-4188-A943-909A-150D0C856F87}"/>
              </a:ext>
            </a:extLst>
          </p:cNvPr>
          <p:cNvSpPr>
            <a:spLocks noGrp="1"/>
          </p:cNvSpPr>
          <p:nvPr>
            <p:ph idx="1"/>
          </p:nvPr>
        </p:nvSpPr>
        <p:spPr>
          <a:xfrm>
            <a:off x="403622" y="2378188"/>
            <a:ext cx="8336756" cy="3879851"/>
          </a:xfrm>
        </p:spPr>
        <p:txBody>
          <a:bodyPr>
            <a:normAutofit fontScale="70000" lnSpcReduction="20000"/>
          </a:bodyPr>
          <a:lstStyle/>
          <a:p>
            <a:pPr marL="0" indent="0">
              <a:buNone/>
            </a:pPr>
            <a:r>
              <a:rPr lang="fr-FR" dirty="0"/>
              <a:t>Explore les marges à travers les </a:t>
            </a:r>
            <a:r>
              <a:rPr lang="fr-FR" dirty="0" err="1"/>
              <a:t>frontières</a:t>
            </a:r>
            <a:r>
              <a:rPr lang="fr-FR" dirty="0"/>
              <a:t> de la parenté chez les </a:t>
            </a:r>
            <a:r>
              <a:rPr lang="fr-FR" dirty="0" err="1"/>
              <a:t>Jàana</a:t>
            </a:r>
            <a:r>
              <a:rPr lang="fr-FR" dirty="0"/>
              <a:t> (Sud-ouest du Burkina Faso). </a:t>
            </a:r>
          </a:p>
          <a:p>
            <a:pPr marL="0" indent="0">
              <a:buNone/>
            </a:pPr>
            <a:r>
              <a:rPr lang="fr-FR" dirty="0"/>
              <a:t>	=&gt; propose une analyse des frontières à travers à travers les dimensions spatiales et topologiques de la parenté. </a:t>
            </a:r>
          </a:p>
          <a:p>
            <a:pPr marL="457200" lvl="1" indent="0">
              <a:buNone/>
            </a:pPr>
            <a:endParaRPr lang="fr-FR" dirty="0"/>
          </a:p>
          <a:p>
            <a:r>
              <a:rPr lang="fr-FR" b="1" dirty="0" err="1"/>
              <a:t>Méthodo</a:t>
            </a:r>
            <a:r>
              <a:rPr lang="fr-FR" dirty="0"/>
              <a:t>: documente les </a:t>
            </a:r>
            <a:r>
              <a:rPr lang="fr-FR" dirty="0" err="1"/>
              <a:t>frontières</a:t>
            </a:r>
            <a:r>
              <a:rPr lang="fr-FR" dirty="0"/>
              <a:t> de la parenté à travers l’</a:t>
            </a:r>
            <a:r>
              <a:rPr lang="fr-FR" dirty="0" err="1"/>
              <a:t>étude</a:t>
            </a:r>
            <a:r>
              <a:rPr lang="fr-FR" dirty="0"/>
              <a:t> de l’</a:t>
            </a:r>
            <a:r>
              <a:rPr lang="fr-FR" dirty="0" err="1"/>
              <a:t>étiologie</a:t>
            </a:r>
            <a:r>
              <a:rPr lang="fr-FR" dirty="0"/>
              <a:t> de la mort dans des villages </a:t>
            </a:r>
            <a:r>
              <a:rPr lang="fr-FR" dirty="0" err="1"/>
              <a:t>jàana</a:t>
            </a:r>
            <a:endParaRPr lang="fr-FR" dirty="0"/>
          </a:p>
          <a:p>
            <a:pPr lvl="1"/>
            <a:r>
              <a:rPr lang="fr-FR" dirty="0"/>
              <a:t>Documente le décès de 50 personnes (17 F, 31 H et 2 enfants) à partir des causes de la mort évoquées durant les rites </a:t>
            </a:r>
            <a:r>
              <a:rPr lang="fr-FR" dirty="0" err="1"/>
              <a:t>furnéraires</a:t>
            </a:r>
            <a:r>
              <a:rPr lang="fr-FR" dirty="0"/>
              <a:t> </a:t>
            </a:r>
          </a:p>
          <a:p>
            <a:pPr lvl="1"/>
            <a:r>
              <a:rPr lang="fr-FR" b="1" dirty="0">
                <a:solidFill>
                  <a:srgbClr val="FF0000"/>
                </a:solidFill>
              </a:rPr>
              <a:t>Limites</a:t>
            </a:r>
            <a:r>
              <a:rPr lang="fr-FR" dirty="0"/>
              <a:t> (---) : analyse hors-sol, manque de contextualisation et tant à essentialiser la parenté (lecture trop structurelle de la parenté). </a:t>
            </a:r>
          </a:p>
          <a:p>
            <a:endParaRPr lang="fr-FR" dirty="0"/>
          </a:p>
          <a:p>
            <a:endParaRPr lang="fr-FR" dirty="0"/>
          </a:p>
        </p:txBody>
      </p:sp>
    </p:spTree>
    <p:extLst>
      <p:ext uri="{BB962C8B-B14F-4D97-AF65-F5344CB8AC3E}">
        <p14:creationId xmlns="" xmlns:p14="http://schemas.microsoft.com/office/powerpoint/2010/main" val="2923056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4FCD5D6-D079-5A4A-9521-45280AB5F877}"/>
              </a:ext>
            </a:extLst>
          </p:cNvPr>
          <p:cNvSpPr>
            <a:spLocks noGrp="1"/>
          </p:cNvSpPr>
          <p:nvPr>
            <p:ph type="title"/>
          </p:nvPr>
        </p:nvSpPr>
        <p:spPr/>
        <p:txBody>
          <a:bodyPr/>
          <a:lstStyle/>
          <a:p>
            <a:r>
              <a:rPr lang="fr-FR" b="1" dirty="0"/>
              <a:t>Démarche et résultats ... </a:t>
            </a:r>
          </a:p>
        </p:txBody>
      </p:sp>
      <p:sp>
        <p:nvSpPr>
          <p:cNvPr id="3" name="Espace réservé du contenu 2">
            <a:extLst>
              <a:ext uri="{FF2B5EF4-FFF2-40B4-BE49-F238E27FC236}">
                <a16:creationId xmlns="" xmlns:a16="http://schemas.microsoft.com/office/drawing/2014/main" id="{636D9DE4-3A4A-F74F-AB49-5660DA1CF7BC}"/>
              </a:ext>
            </a:extLst>
          </p:cNvPr>
          <p:cNvSpPr>
            <a:spLocks noGrp="1"/>
          </p:cNvSpPr>
          <p:nvPr>
            <p:ph idx="1"/>
          </p:nvPr>
        </p:nvSpPr>
        <p:spPr/>
        <p:txBody>
          <a:bodyPr/>
          <a:lstStyle/>
          <a:p>
            <a:endParaRPr lang="fr-FR" dirty="0"/>
          </a:p>
          <a:p>
            <a:endParaRPr lang="fr-FR" dirty="0"/>
          </a:p>
          <a:p>
            <a:endParaRPr lang="fr-FR"/>
          </a:p>
          <a:p>
            <a:endParaRPr lang="fr-FR" dirty="0"/>
          </a:p>
        </p:txBody>
      </p:sp>
      <p:graphicFrame>
        <p:nvGraphicFramePr>
          <p:cNvPr id="4" name="Diagramme 3">
            <a:extLst>
              <a:ext uri="{FF2B5EF4-FFF2-40B4-BE49-F238E27FC236}">
                <a16:creationId xmlns="" xmlns:a16="http://schemas.microsoft.com/office/drawing/2014/main" id="{8EADAE8A-0257-AF46-9D23-5E66233DB7B5}"/>
              </a:ext>
            </a:extLst>
          </p:cNvPr>
          <p:cNvGraphicFramePr/>
          <p:nvPr>
            <p:extLst>
              <p:ext uri="{D42A27DB-BD31-4B8C-83A1-F6EECF244321}">
                <p14:modId xmlns="" xmlns:p14="http://schemas.microsoft.com/office/powerpoint/2010/main" val="2131827199"/>
              </p:ext>
            </p:extLst>
          </p:nvPr>
        </p:nvGraphicFramePr>
        <p:xfrm>
          <a:off x="1115616" y="692696"/>
          <a:ext cx="6909197" cy="5723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492261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36728D2-C70A-2343-B277-5756FFF976C0}"/>
              </a:ext>
            </a:extLst>
          </p:cNvPr>
          <p:cNvSpPr>
            <a:spLocks noGrp="1"/>
          </p:cNvSpPr>
          <p:nvPr>
            <p:ph type="title"/>
          </p:nvPr>
        </p:nvSpPr>
        <p:spPr/>
        <p:txBody>
          <a:bodyPr/>
          <a:lstStyle/>
          <a:p>
            <a:r>
              <a:rPr lang="fr-FR" b="1" dirty="0">
                <a:solidFill>
                  <a:srgbClr val="C00000"/>
                </a:solidFill>
              </a:rPr>
              <a:t>Points d’intérêt pour MARGES </a:t>
            </a:r>
          </a:p>
        </p:txBody>
      </p:sp>
      <p:sp>
        <p:nvSpPr>
          <p:cNvPr id="3" name="Espace réservé du contenu 2">
            <a:extLst>
              <a:ext uri="{FF2B5EF4-FFF2-40B4-BE49-F238E27FC236}">
                <a16:creationId xmlns="" xmlns:a16="http://schemas.microsoft.com/office/drawing/2014/main" id="{8F21B132-4E38-2945-AE0F-36B3E388F904}"/>
              </a:ext>
            </a:extLst>
          </p:cNvPr>
          <p:cNvSpPr>
            <a:spLocks noGrp="1"/>
          </p:cNvSpPr>
          <p:nvPr>
            <p:ph idx="1"/>
          </p:nvPr>
        </p:nvSpPr>
        <p:spPr/>
        <p:txBody>
          <a:bodyPr>
            <a:normAutofit fontScale="40000" lnSpcReduction="20000"/>
          </a:bodyPr>
          <a:lstStyle/>
          <a:p>
            <a:pPr marL="0" indent="0">
              <a:buNone/>
            </a:pPr>
            <a:r>
              <a:rPr lang="fr-FR" sz="5100" dirty="0"/>
              <a:t>1) Tenir compte des </a:t>
            </a:r>
            <a:r>
              <a:rPr lang="fr-FR" sz="5100" b="1" dirty="0"/>
              <a:t>dimensions spatiales</a:t>
            </a:r>
            <a:r>
              <a:rPr lang="fr-FR" sz="5100" dirty="0"/>
              <a:t> et des mobilités/immobilités pour MARGES avec l’idée que les mobilités contribuent à faire bouger/évoluer les frontières </a:t>
            </a:r>
          </a:p>
          <a:p>
            <a:pPr lvl="1"/>
            <a:endParaRPr lang="fr-FR" sz="5100" dirty="0"/>
          </a:p>
          <a:p>
            <a:pPr lvl="1"/>
            <a:endParaRPr lang="fr-FR" sz="5100" dirty="0"/>
          </a:p>
          <a:p>
            <a:pPr lvl="1">
              <a:buFont typeface="Symbol" pitchFamily="2" charset="2"/>
              <a:buChar char="Þ"/>
            </a:pPr>
            <a:r>
              <a:rPr lang="fr-FR" sz="5100" b="1" dirty="0"/>
              <a:t>Travaux de référence à explorer  en liens avec les « théories spatiales de l’alliance » </a:t>
            </a:r>
          </a:p>
          <a:p>
            <a:pPr lvl="1">
              <a:buFont typeface="Symbol" pitchFamily="2" charset="2"/>
              <a:buChar char="Þ"/>
            </a:pPr>
            <a:endParaRPr lang="fr-FR" sz="5100" b="1" dirty="0"/>
          </a:p>
          <a:p>
            <a:pPr lvl="1">
              <a:buFont typeface="Symbol" pitchFamily="2" charset="2"/>
              <a:buChar char="Þ"/>
            </a:pPr>
            <a:endParaRPr lang="fr-FR" sz="5100" b="1" dirty="0"/>
          </a:p>
          <a:p>
            <a:pPr lvl="1">
              <a:buFont typeface="Symbol" pitchFamily="2" charset="2"/>
              <a:buChar char="Þ"/>
            </a:pPr>
            <a:r>
              <a:rPr lang="fr-FR" sz="5100" dirty="0"/>
              <a:t> Carsten et Hugh-Jones, S. (</a:t>
            </a:r>
            <a:r>
              <a:rPr lang="fr-FR" sz="5100" dirty="0" err="1"/>
              <a:t>Eds</a:t>
            </a:r>
            <a:r>
              <a:rPr lang="fr-FR" sz="5100" dirty="0"/>
              <a:t>.). (1995). </a:t>
            </a:r>
            <a:r>
              <a:rPr lang="fr-FR" sz="5100" i="1" dirty="0"/>
              <a:t>About the house: Lévi-Strauss and </a:t>
            </a:r>
            <a:r>
              <a:rPr lang="fr-FR" sz="5100" i="1" dirty="0" err="1"/>
              <a:t>beyond</a:t>
            </a:r>
            <a:r>
              <a:rPr lang="fr-FR" sz="5100" dirty="0"/>
              <a:t>. Cambridge </a:t>
            </a:r>
            <a:r>
              <a:rPr lang="fr-FR" sz="5100" dirty="0" err="1"/>
              <a:t>University</a:t>
            </a:r>
            <a:r>
              <a:rPr lang="fr-FR" sz="5100" dirty="0"/>
              <a:t> </a:t>
            </a:r>
            <a:r>
              <a:rPr lang="fr-FR" sz="5100" dirty="0" err="1"/>
              <a:t>Press</a:t>
            </a:r>
            <a:r>
              <a:rPr lang="fr-FR" sz="5100" dirty="0"/>
              <a:t>.</a:t>
            </a:r>
          </a:p>
          <a:p>
            <a:pPr lvl="1">
              <a:buFont typeface="Symbol" pitchFamily="2" charset="2"/>
              <a:buChar char="Þ"/>
            </a:pPr>
            <a:endParaRPr lang="fr-FR" sz="5100" dirty="0"/>
          </a:p>
          <a:p>
            <a:pPr lvl="1">
              <a:buFont typeface="Symbol" pitchFamily="2" charset="2"/>
              <a:buChar char="Þ"/>
            </a:pPr>
            <a:r>
              <a:rPr lang="fr-FR" sz="5100" dirty="0"/>
              <a:t>HAMBERGER K. (2010), « La maison en perspective. Un </a:t>
            </a:r>
            <a:r>
              <a:rPr lang="fr-FR" sz="5100" dirty="0" err="1"/>
              <a:t>modèle</a:t>
            </a:r>
            <a:r>
              <a:rPr lang="fr-FR" sz="5100" dirty="0"/>
              <a:t> spatial de l’alliance », L’Homme, vol. 194, n° 2, p. 7-40. </a:t>
            </a:r>
          </a:p>
          <a:p>
            <a:pPr lvl="1">
              <a:buFont typeface="Symbol" pitchFamily="2" charset="2"/>
              <a:buChar char="Þ"/>
            </a:pPr>
            <a:endParaRPr lang="fr-FR" sz="5100" b="1" dirty="0"/>
          </a:p>
          <a:p>
            <a:pPr lvl="1">
              <a:buFont typeface="Symbol" pitchFamily="2" charset="2"/>
              <a:buChar char="Þ"/>
            </a:pPr>
            <a:endParaRPr lang="fr-FR" sz="5100" b="1" dirty="0"/>
          </a:p>
          <a:p>
            <a:pPr marL="0" indent="0">
              <a:buNone/>
            </a:pPr>
            <a:endParaRPr lang="fr-FR" dirty="0"/>
          </a:p>
          <a:p>
            <a:pPr marL="457200" lvl="1" indent="0">
              <a:buNone/>
            </a:pPr>
            <a:endParaRPr lang="fr-FR" dirty="0"/>
          </a:p>
          <a:p>
            <a:pPr marL="457200" lvl="1" indent="0">
              <a:buNone/>
            </a:pPr>
            <a:endParaRPr lang="fr-FR" dirty="0"/>
          </a:p>
          <a:p>
            <a:pPr lvl="1"/>
            <a:endParaRPr lang="fr-FR" dirty="0"/>
          </a:p>
          <a:p>
            <a:pPr lvl="1"/>
            <a:endParaRPr lang="fr-FR" dirty="0"/>
          </a:p>
        </p:txBody>
      </p:sp>
    </p:spTree>
    <p:extLst>
      <p:ext uri="{BB962C8B-B14F-4D97-AF65-F5344CB8AC3E}">
        <p14:creationId xmlns="" xmlns:p14="http://schemas.microsoft.com/office/powerpoint/2010/main" val="1298846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65EEEA7-C46D-AD4D-B52A-7F18FA561C88}"/>
              </a:ext>
            </a:extLst>
          </p:cNvPr>
          <p:cNvSpPr>
            <a:spLocks noGrp="1"/>
          </p:cNvSpPr>
          <p:nvPr>
            <p:ph type="title"/>
          </p:nvPr>
        </p:nvSpPr>
        <p:spPr/>
        <p:txBody>
          <a:bodyPr/>
          <a:lstStyle/>
          <a:p>
            <a:r>
              <a:rPr lang="fr-FR" b="1" dirty="0">
                <a:solidFill>
                  <a:srgbClr val="C00000"/>
                </a:solidFill>
              </a:rPr>
              <a:t>Points d’intérêt pour MARGES </a:t>
            </a:r>
            <a:endParaRPr lang="fr-FR" dirty="0"/>
          </a:p>
        </p:txBody>
      </p:sp>
      <p:sp>
        <p:nvSpPr>
          <p:cNvPr id="3" name="Espace réservé du contenu 2">
            <a:extLst>
              <a:ext uri="{FF2B5EF4-FFF2-40B4-BE49-F238E27FC236}">
                <a16:creationId xmlns="" xmlns:a16="http://schemas.microsoft.com/office/drawing/2014/main" id="{CE6E6266-62D2-1B4F-A018-967A33D95E59}"/>
              </a:ext>
            </a:extLst>
          </p:cNvPr>
          <p:cNvSpPr>
            <a:spLocks noGrp="1"/>
          </p:cNvSpPr>
          <p:nvPr>
            <p:ph idx="1"/>
          </p:nvPr>
        </p:nvSpPr>
        <p:spPr/>
        <p:txBody>
          <a:bodyPr>
            <a:normAutofit fontScale="62500" lnSpcReduction="20000"/>
          </a:bodyPr>
          <a:lstStyle/>
          <a:p>
            <a:r>
              <a:rPr lang="fr-FR" sz="3800" dirty="0"/>
              <a:t>Font référence au concept de « maison »  </a:t>
            </a:r>
            <a:r>
              <a:rPr lang="fr-FR" sz="3800" dirty="0" err="1"/>
              <a:t>Levi-Strauss</a:t>
            </a:r>
            <a:r>
              <a:rPr lang="fr-FR" sz="3800" dirty="0"/>
              <a:t> </a:t>
            </a:r>
          </a:p>
          <a:p>
            <a:endParaRPr lang="fr-FR" sz="3800" dirty="0"/>
          </a:p>
          <a:p>
            <a:r>
              <a:rPr lang="fr-FR" sz="3800" dirty="0"/>
              <a:t>L </a:t>
            </a:r>
            <a:r>
              <a:rPr lang="fr-FR" sz="3800" dirty="0" err="1"/>
              <a:t>évi-Strauss</a:t>
            </a:r>
            <a:r>
              <a:rPr lang="fr-FR" sz="3800" dirty="0"/>
              <a:t> « maison » aristocratique pour en faire un nouveau concept de groupe de filiation, voire la marque d’un nouveau type d’organisation sociale, la « </a:t>
            </a:r>
            <a:r>
              <a:rPr lang="fr-FR" sz="3800" dirty="0" err="1"/>
              <a:t>sociéte</a:t>
            </a:r>
            <a:r>
              <a:rPr lang="fr-FR" sz="3800" dirty="0"/>
              <a:t>́ à maisons ». </a:t>
            </a:r>
          </a:p>
          <a:p>
            <a:endParaRPr lang="fr-FR" sz="3800" dirty="0"/>
          </a:p>
          <a:p>
            <a:r>
              <a:rPr lang="fr-FR" sz="3800" dirty="0"/>
              <a:t>Définition de Levy Strauss : </a:t>
            </a:r>
            <a:r>
              <a:rPr lang="fr-FR" sz="3800" i="1" dirty="0"/>
              <a:t>« [une] personne morale détentrice d’un domaine composé à la fois de biens matériels et immatériels, qui se perpétue par la transmission de son nom, de sa fortune et de ses titres en ligne réelle ou fictive, tenue pour légitime à la seule condition que cette continuité puisse s’exprimer dans le langage de la parenté ou de l’alliance, et, le plus souvent, des deux ensemble ».(Lévi-Strauss 1983a : 1224 ; 1979 : 48)</a:t>
            </a:r>
          </a:p>
          <a:p>
            <a:endParaRPr lang="fr-FR" sz="3800" i="1" dirty="0"/>
          </a:p>
          <a:p>
            <a:pPr marL="0" indent="0">
              <a:buNone/>
            </a:pPr>
            <a:endParaRPr lang="fr-FR" sz="3800" dirty="0"/>
          </a:p>
        </p:txBody>
      </p:sp>
    </p:spTree>
    <p:extLst>
      <p:ext uri="{BB962C8B-B14F-4D97-AF65-F5344CB8AC3E}">
        <p14:creationId xmlns="" xmlns:p14="http://schemas.microsoft.com/office/powerpoint/2010/main" val="151821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accent6">
                    <a:lumMod val="75000"/>
                  </a:schemeClr>
                </a:solidFill>
              </a:rPr>
              <a:t>Présentation du numéro </a:t>
            </a:r>
            <a:endParaRPr lang="fr-FR" b="1" dirty="0">
              <a:solidFill>
                <a:schemeClr val="accent6">
                  <a:lumMod val="75000"/>
                </a:schemeClr>
              </a:solidFill>
            </a:endParaRPr>
          </a:p>
        </p:txBody>
      </p:sp>
      <p:sp>
        <p:nvSpPr>
          <p:cNvPr id="3" name="Espace réservé du contenu 2"/>
          <p:cNvSpPr>
            <a:spLocks noGrp="1"/>
          </p:cNvSpPr>
          <p:nvPr>
            <p:ph idx="1"/>
          </p:nvPr>
        </p:nvSpPr>
        <p:spPr>
          <a:xfrm>
            <a:off x="457200" y="1700808"/>
            <a:ext cx="8229600" cy="5040560"/>
          </a:xfrm>
        </p:spPr>
        <p:txBody>
          <a:bodyPr>
            <a:normAutofit fontScale="47500" lnSpcReduction="20000"/>
          </a:bodyPr>
          <a:lstStyle/>
          <a:p>
            <a:r>
              <a:rPr lang="fr-FR" dirty="0" smtClean="0"/>
              <a:t>Paru en 2019</a:t>
            </a:r>
          </a:p>
          <a:p>
            <a:endParaRPr lang="fr-FR" dirty="0" smtClean="0"/>
          </a:p>
          <a:p>
            <a:r>
              <a:rPr lang="fr-FR" dirty="0" smtClean="0"/>
              <a:t>Intitulé : Aux frontières de la parenté. Une réflexion sur l’usage des marges dans les études contemporaines sur la parenté</a:t>
            </a:r>
          </a:p>
          <a:p>
            <a:endParaRPr lang="fr-FR" dirty="0" smtClean="0"/>
          </a:p>
          <a:p>
            <a:r>
              <a:rPr lang="fr-FR" dirty="0" smtClean="0"/>
              <a:t>Revue </a:t>
            </a:r>
            <a:r>
              <a:rPr lang="fr-FR" i="1" dirty="0" smtClean="0"/>
              <a:t>Emulations</a:t>
            </a:r>
            <a:r>
              <a:rPr lang="fr-FR" dirty="0" smtClean="0"/>
              <a:t>, publiée par les Presses Universitaires de Louvain. </a:t>
            </a:r>
          </a:p>
          <a:p>
            <a:endParaRPr lang="fr-FR" dirty="0" smtClean="0"/>
          </a:p>
          <a:p>
            <a:r>
              <a:rPr lang="fr-FR" dirty="0" smtClean="0"/>
              <a:t>Numéro porté par des Groupe </a:t>
            </a:r>
            <a:r>
              <a:rPr lang="fr-FR" dirty="0" err="1" smtClean="0"/>
              <a:t>EnCoRe</a:t>
            </a:r>
            <a:r>
              <a:rPr lang="fr-FR" dirty="0" smtClean="0"/>
              <a:t>  = Engendrement,  Corps, Relations</a:t>
            </a:r>
          </a:p>
          <a:p>
            <a:endParaRPr lang="fr-FR" dirty="0" smtClean="0"/>
          </a:p>
          <a:p>
            <a:r>
              <a:rPr lang="fr-FR" dirty="0" smtClean="0"/>
              <a:t>Les disciplines : histoire, anthropologie, sociologie et travail social.</a:t>
            </a:r>
          </a:p>
          <a:p>
            <a:endParaRPr lang="fr-FR" dirty="0" smtClean="0"/>
          </a:p>
          <a:p>
            <a:r>
              <a:rPr lang="fr-FR" dirty="0" smtClean="0"/>
              <a:t>9 articles. On a retenu 7. </a:t>
            </a:r>
          </a:p>
          <a:p>
            <a:endParaRPr lang="fr-FR" dirty="0" smtClean="0"/>
          </a:p>
          <a:p>
            <a:r>
              <a:rPr lang="fr-FR" dirty="0" smtClean="0"/>
              <a:t>Exemples de configurations marginales traitées dans le numéro : les familles adoptives ou les familles </a:t>
            </a:r>
            <a:r>
              <a:rPr lang="fr-FR" dirty="0" err="1" smtClean="0"/>
              <a:t>lesboparentales</a:t>
            </a:r>
            <a:r>
              <a:rPr lang="fr-FR" dirty="0" smtClean="0"/>
              <a:t>, les parentés </a:t>
            </a:r>
            <a:r>
              <a:rPr lang="fr-FR" dirty="0" err="1" smtClean="0"/>
              <a:t>trans</a:t>
            </a:r>
            <a:r>
              <a:rPr lang="fr-FR" dirty="0" smtClean="0"/>
              <a:t>… </a:t>
            </a:r>
          </a:p>
          <a:p>
            <a:endParaRPr lang="fr-FR" dirty="0" smtClean="0"/>
          </a:p>
          <a:p>
            <a:r>
              <a:rPr lang="fr-FR" dirty="0" smtClean="0"/>
              <a:t>Deux observations préliminaires : </a:t>
            </a:r>
          </a:p>
          <a:p>
            <a:pPr lvl="0">
              <a:buNone/>
            </a:pPr>
            <a:r>
              <a:rPr lang="fr-FR" dirty="0" smtClean="0"/>
              <a:t>		le numéro parle de “parenté”, nous de famille</a:t>
            </a:r>
          </a:p>
          <a:p>
            <a:pPr lvl="0">
              <a:buNone/>
            </a:pPr>
            <a:r>
              <a:rPr lang="fr-FR" dirty="0" smtClean="0"/>
              <a:t>		il n’y a pas du tout la démographie dans les disciplines </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620688"/>
            <a:ext cx="9144000" cy="4525963"/>
          </a:xfrm>
        </p:spPr>
        <p:txBody>
          <a:bodyPr/>
          <a:lstStyle/>
          <a:p>
            <a:pPr>
              <a:buNone/>
            </a:pPr>
            <a:r>
              <a:rPr lang="fr-FR" sz="2400" dirty="0" smtClean="0"/>
              <a:t>	</a:t>
            </a:r>
          </a:p>
          <a:p>
            <a:pPr>
              <a:buNone/>
            </a:pPr>
            <a:endParaRPr lang="fr-FR" sz="2400" dirty="0"/>
          </a:p>
          <a:p>
            <a:pPr>
              <a:buNone/>
            </a:pPr>
            <a:endParaRPr lang="fr-FR" sz="2400" dirty="0" smtClean="0"/>
          </a:p>
          <a:p>
            <a:pPr algn="ctr">
              <a:buNone/>
            </a:pPr>
            <a:r>
              <a:rPr lang="fr-FR" sz="3600" b="1" dirty="0" err="1" smtClean="0">
                <a:solidFill>
                  <a:schemeClr val="accent6">
                    <a:lumMod val="75000"/>
                  </a:schemeClr>
                </a:solidFill>
              </a:rPr>
              <a:t>EnCore</a:t>
            </a:r>
            <a:r>
              <a:rPr lang="fr-FR" sz="3600" b="1" dirty="0">
                <a:solidFill>
                  <a:schemeClr val="accent6">
                    <a:lumMod val="75000"/>
                  </a:schemeClr>
                </a:solidFill>
              </a:rPr>
              <a:t>, G., Hérault, L., &amp; Théry, I. (2019). </a:t>
            </a:r>
            <a:endParaRPr lang="fr-FR" sz="3600" b="1" dirty="0" smtClean="0">
              <a:solidFill>
                <a:schemeClr val="accent6">
                  <a:lumMod val="75000"/>
                </a:schemeClr>
              </a:solidFill>
            </a:endParaRPr>
          </a:p>
          <a:p>
            <a:pPr algn="ctr">
              <a:buNone/>
            </a:pPr>
            <a:r>
              <a:rPr lang="fr-FR" sz="3600" b="1" dirty="0" smtClean="0">
                <a:solidFill>
                  <a:schemeClr val="accent6">
                    <a:lumMod val="75000"/>
                  </a:schemeClr>
                </a:solidFill>
              </a:rPr>
              <a:t>Parenté</a:t>
            </a:r>
            <a:r>
              <a:rPr lang="fr-FR" sz="3600" b="1" dirty="0">
                <a:solidFill>
                  <a:schemeClr val="accent6">
                    <a:lumMod val="75000"/>
                  </a:schemeClr>
                </a:solidFill>
              </a:rPr>
              <a:t>, personne et genre: pour une approche relationnelle </a:t>
            </a:r>
            <a:r>
              <a:rPr lang="fr-FR" sz="3600" b="1" dirty="0" smtClean="0">
                <a:solidFill>
                  <a:schemeClr val="accent6">
                    <a:lumMod val="75000"/>
                  </a:schemeClr>
                </a:solidFill>
              </a:rPr>
              <a:t>des marges</a:t>
            </a:r>
            <a:r>
              <a:rPr lang="fr-FR" sz="3600" b="1" dirty="0">
                <a:solidFill>
                  <a:schemeClr val="accent6">
                    <a:lumMod val="75000"/>
                  </a:schemeClr>
                </a:solidFill>
              </a:rPr>
              <a:t>. </a:t>
            </a:r>
            <a:r>
              <a:rPr lang="fr-FR" sz="3600" b="1" dirty="0" smtClean="0">
                <a:solidFill>
                  <a:schemeClr val="accent6">
                    <a:lumMod val="75000"/>
                  </a:schemeClr>
                </a:solidFill>
              </a:rPr>
              <a:t> </a:t>
            </a:r>
            <a:r>
              <a:rPr lang="fr-FR" sz="3600" b="1" i="1" dirty="0" smtClean="0">
                <a:solidFill>
                  <a:schemeClr val="accent6">
                    <a:lumMod val="75000"/>
                  </a:schemeClr>
                </a:solidFill>
              </a:rPr>
              <a:t>Emulations-Revue </a:t>
            </a:r>
            <a:r>
              <a:rPr lang="fr-FR" sz="3600" b="1" i="1" dirty="0">
                <a:solidFill>
                  <a:schemeClr val="accent6">
                    <a:lumMod val="75000"/>
                  </a:schemeClr>
                </a:solidFill>
              </a:rPr>
              <a:t>de sciences sociales</a:t>
            </a:r>
            <a:r>
              <a:rPr lang="fr-FR" sz="3600" b="1" dirty="0">
                <a:solidFill>
                  <a:schemeClr val="accent6">
                    <a:lumMod val="75000"/>
                  </a:schemeClr>
                </a:solidFill>
              </a:rPr>
              <a:t>, (32), 91-106.</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Quand peut-on parler de marge ?</a:t>
            </a:r>
            <a:endParaRPr lang="fr-FR" b="1" u="sng" dirty="0"/>
          </a:p>
        </p:txBody>
      </p:sp>
      <p:sp>
        <p:nvSpPr>
          <p:cNvPr id="3" name="Espace réservé du contenu 2"/>
          <p:cNvSpPr>
            <a:spLocks noGrp="1"/>
          </p:cNvSpPr>
          <p:nvPr>
            <p:ph idx="1"/>
          </p:nvPr>
        </p:nvSpPr>
        <p:spPr/>
        <p:txBody>
          <a:bodyPr>
            <a:normAutofit fontScale="92500" lnSpcReduction="10000"/>
          </a:bodyPr>
          <a:lstStyle/>
          <a:p>
            <a:r>
              <a:rPr lang="fr-FR" dirty="0" smtClean="0"/>
              <a:t>Une </a:t>
            </a:r>
            <a:r>
              <a:rPr lang="fr-FR" b="1" dirty="0"/>
              <a:t>qualification sociale </a:t>
            </a:r>
            <a:r>
              <a:rPr lang="fr-FR" dirty="0"/>
              <a:t>qui concerne </a:t>
            </a:r>
            <a:r>
              <a:rPr lang="fr-FR" b="1" dirty="0"/>
              <a:t>l'expérience </a:t>
            </a:r>
            <a:r>
              <a:rPr lang="fr-FR" dirty="0"/>
              <a:t>de certaines </a:t>
            </a:r>
            <a:r>
              <a:rPr lang="fr-FR" dirty="0" smtClean="0"/>
              <a:t>personnes</a:t>
            </a:r>
          </a:p>
          <a:p>
            <a:pPr>
              <a:buNone/>
            </a:pPr>
            <a:r>
              <a:rPr lang="fr-FR" dirty="0" smtClean="0"/>
              <a:t>deux </a:t>
            </a:r>
            <a:r>
              <a:rPr lang="fr-FR" dirty="0"/>
              <a:t>sens : </a:t>
            </a:r>
          </a:p>
          <a:p>
            <a:r>
              <a:rPr lang="fr-FR" dirty="0"/>
              <a:t>Pratique ou configuration faible sur le plan quantitatif ; </a:t>
            </a:r>
            <a:r>
              <a:rPr lang="fr-FR" b="1" dirty="0"/>
              <a:t>statistiquement peu fréquente</a:t>
            </a:r>
            <a:endParaRPr lang="fr-FR" dirty="0"/>
          </a:p>
          <a:p>
            <a:r>
              <a:rPr lang="fr-FR" dirty="0"/>
              <a:t>pratique ou configuration </a:t>
            </a:r>
            <a:r>
              <a:rPr lang="fr-FR" b="1" dirty="0"/>
              <a:t>non conforme à la norme</a:t>
            </a:r>
            <a:r>
              <a:rPr lang="fr-FR" dirty="0"/>
              <a:t> </a:t>
            </a:r>
            <a:r>
              <a:rPr lang="fr-FR" dirty="0" smtClean="0"/>
              <a:t> </a:t>
            </a:r>
          </a:p>
          <a:p>
            <a:r>
              <a:rPr lang="fr-FR" dirty="0" smtClean="0"/>
              <a:t>Disqualification sociale, transgression</a:t>
            </a:r>
          </a:p>
          <a:p>
            <a:r>
              <a:rPr lang="fr-FR" dirty="0" smtClean="0"/>
              <a:t>Non-conformité = </a:t>
            </a:r>
            <a:r>
              <a:rPr lang="fr-FR" b="1" dirty="0" smtClean="0"/>
              <a:t>confusion</a:t>
            </a:r>
            <a:r>
              <a:rPr lang="fr-FR" dirty="0" smtClean="0"/>
              <a:t>  </a:t>
            </a:r>
            <a:endParaRPr lang="fr-FR" dirty="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Comment aborder les marges ?</a:t>
            </a:r>
            <a:endParaRPr lang="fr-FR" b="1" u="sng" dirty="0"/>
          </a:p>
        </p:txBody>
      </p:sp>
      <p:sp>
        <p:nvSpPr>
          <p:cNvPr id="3" name="Espace réservé du contenu 2"/>
          <p:cNvSpPr>
            <a:spLocks noGrp="1"/>
          </p:cNvSpPr>
          <p:nvPr>
            <p:ph idx="1"/>
          </p:nvPr>
        </p:nvSpPr>
        <p:spPr>
          <a:xfrm>
            <a:off x="395536" y="1484784"/>
            <a:ext cx="8352928" cy="4641379"/>
          </a:xfrm>
        </p:spPr>
        <p:txBody>
          <a:bodyPr>
            <a:normAutofit fontScale="92500" lnSpcReduction="20000"/>
          </a:bodyPr>
          <a:lstStyle/>
          <a:p>
            <a:pPr indent="0">
              <a:buNone/>
            </a:pPr>
            <a:r>
              <a:rPr lang="fr-FR" dirty="0" smtClean="0"/>
              <a:t>Il </a:t>
            </a:r>
            <a:r>
              <a:rPr lang="fr-FR" dirty="0"/>
              <a:t>faut interroger la norme avant de vouloir comprendre les situations </a:t>
            </a:r>
            <a:r>
              <a:rPr lang="fr-FR" dirty="0" smtClean="0"/>
              <a:t>marginales</a:t>
            </a:r>
          </a:p>
          <a:p>
            <a:pPr indent="0">
              <a:buNone/>
            </a:pPr>
            <a:endParaRPr lang="fr-FR" sz="1300" dirty="0"/>
          </a:p>
          <a:p>
            <a:r>
              <a:rPr lang="fr-FR" dirty="0"/>
              <a:t>Ex. situations parentales complexes et marginalisées en France : </a:t>
            </a:r>
          </a:p>
          <a:p>
            <a:pPr lvl="1"/>
            <a:r>
              <a:rPr lang="fr-FR" dirty="0" smtClean="0"/>
              <a:t>adoption, PMA </a:t>
            </a:r>
            <a:r>
              <a:rPr lang="fr-FR" dirty="0"/>
              <a:t>avec tiers donneur, </a:t>
            </a:r>
            <a:r>
              <a:rPr lang="fr-FR" dirty="0" smtClean="0"/>
              <a:t>beaux-parents en familles recomposées, </a:t>
            </a:r>
            <a:r>
              <a:rPr lang="fr-FR" dirty="0"/>
              <a:t>etc.</a:t>
            </a:r>
          </a:p>
          <a:p>
            <a:pPr>
              <a:buNone/>
            </a:pPr>
            <a:endParaRPr lang="fr-FR" sz="1300" dirty="0" smtClean="0"/>
          </a:p>
          <a:p>
            <a:pPr>
              <a:buNone/>
            </a:pPr>
            <a:r>
              <a:rPr lang="fr-FR" dirty="0" smtClean="0"/>
              <a:t>Pourquoi ? </a:t>
            </a:r>
          </a:p>
          <a:p>
            <a:r>
              <a:rPr lang="fr-FR" dirty="0" smtClean="0"/>
              <a:t>Prééminence </a:t>
            </a:r>
            <a:r>
              <a:rPr lang="fr-FR" dirty="0"/>
              <a:t>du modèle familial classique nucléaire </a:t>
            </a:r>
            <a:endParaRPr lang="fr-FR" dirty="0" smtClean="0"/>
          </a:p>
          <a:p>
            <a:r>
              <a:rPr lang="fr-FR" dirty="0" smtClean="0"/>
              <a:t>Les </a:t>
            </a:r>
            <a:r>
              <a:rPr lang="fr-FR" dirty="0"/>
              <a:t>situations qui s'en éloignent sont mal </a:t>
            </a:r>
            <a:r>
              <a:rPr lang="fr-FR" dirty="0" smtClean="0"/>
              <a:t>tolérées</a:t>
            </a:r>
            <a:endParaRPr lang="fr-FR" dirty="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u="sng" dirty="0" smtClean="0"/>
              <a:t>Précautions pour aborder les marges</a:t>
            </a:r>
            <a:endParaRPr lang="fr-FR" sz="4000" b="1" u="sng" dirty="0"/>
          </a:p>
        </p:txBody>
      </p:sp>
      <p:sp>
        <p:nvSpPr>
          <p:cNvPr id="3" name="Espace réservé du contenu 2"/>
          <p:cNvSpPr>
            <a:spLocks noGrp="1"/>
          </p:cNvSpPr>
          <p:nvPr>
            <p:ph idx="1"/>
          </p:nvPr>
        </p:nvSpPr>
        <p:spPr/>
        <p:txBody>
          <a:bodyPr>
            <a:normAutofit fontScale="92500" lnSpcReduction="20000"/>
          </a:bodyPr>
          <a:lstStyle/>
          <a:p>
            <a:r>
              <a:rPr lang="fr-FR" dirty="0" smtClean="0"/>
              <a:t>Se </a:t>
            </a:r>
            <a:r>
              <a:rPr lang="fr-FR" dirty="0"/>
              <a:t>rappeler d'où on parle (son propre système de valeurs) et pour cela : </a:t>
            </a:r>
          </a:p>
          <a:p>
            <a:pPr lvl="1"/>
            <a:r>
              <a:rPr lang="fr-FR" dirty="0" smtClean="0"/>
              <a:t>Distance, dimension </a:t>
            </a:r>
            <a:r>
              <a:rPr lang="fr-FR" dirty="0"/>
              <a:t>comparative :</a:t>
            </a:r>
            <a:r>
              <a:rPr lang="fr-FR" dirty="0" smtClean="0"/>
              <a:t> </a:t>
            </a:r>
            <a:r>
              <a:rPr lang="fr-FR" dirty="0"/>
              <a:t>penser comment la norme se construit ailleurs que dans la société que l'on étudie.</a:t>
            </a:r>
          </a:p>
          <a:p>
            <a:pPr lvl="1">
              <a:buNone/>
            </a:pPr>
            <a:r>
              <a:rPr lang="fr-FR" dirty="0" smtClean="0"/>
              <a:t>	Ex</a:t>
            </a:r>
            <a:r>
              <a:rPr lang="fr-FR" dirty="0"/>
              <a:t>. </a:t>
            </a:r>
            <a:r>
              <a:rPr lang="fr-FR" dirty="0" err="1"/>
              <a:t>transidentité</a:t>
            </a:r>
            <a:r>
              <a:rPr lang="fr-FR" dirty="0"/>
              <a:t> en France vision psychologisante et pathologique ; différente ailleurs (Amérique du Nord</a:t>
            </a:r>
            <a:r>
              <a:rPr lang="fr-FR" dirty="0" smtClean="0"/>
              <a:t>)</a:t>
            </a:r>
          </a:p>
          <a:p>
            <a:pPr lvl="1">
              <a:buNone/>
            </a:pPr>
            <a:endParaRPr lang="fr-FR" dirty="0"/>
          </a:p>
          <a:p>
            <a:pPr lvl="1"/>
            <a:r>
              <a:rPr lang="fr-FR" dirty="0"/>
              <a:t>Rôle important des scientifiques : la manière dont on </a:t>
            </a:r>
            <a:r>
              <a:rPr lang="fr-FR" dirty="0" smtClean="0"/>
              <a:t>parle et </a:t>
            </a:r>
            <a:r>
              <a:rPr lang="fr-FR" dirty="0"/>
              <a:t>dont on </a:t>
            </a:r>
            <a:r>
              <a:rPr lang="fr-FR" dirty="0" smtClean="0"/>
              <a:t>aborde un sujet, va </a:t>
            </a:r>
            <a:r>
              <a:rPr lang="fr-FR" dirty="0"/>
              <a:t>influer sur la compréhension que l'on peut en avoir et sur son degré </a:t>
            </a:r>
            <a:r>
              <a:rPr lang="fr-FR" b="1" dirty="0"/>
              <a:t>d'acceptabilité sociale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3600" b="1" u="sng" dirty="0" smtClean="0"/>
              <a:t>Outils analytiques pour saisir les marges </a:t>
            </a:r>
            <a:endParaRPr lang="fr-FR" sz="3600" b="1" u="sng" dirty="0"/>
          </a:p>
        </p:txBody>
      </p:sp>
      <p:sp>
        <p:nvSpPr>
          <p:cNvPr id="3" name="Espace réservé du contenu 2"/>
          <p:cNvSpPr>
            <a:spLocks noGrp="1"/>
          </p:cNvSpPr>
          <p:nvPr>
            <p:ph idx="1"/>
          </p:nvPr>
        </p:nvSpPr>
        <p:spPr/>
        <p:txBody>
          <a:bodyPr>
            <a:normAutofit fontScale="77500" lnSpcReduction="20000"/>
          </a:bodyPr>
          <a:lstStyle/>
          <a:p>
            <a:r>
              <a:rPr lang="fr-FR" dirty="0" smtClean="0"/>
              <a:t>- </a:t>
            </a:r>
            <a:r>
              <a:rPr lang="fr-FR" dirty="0"/>
              <a:t>considérer certains états ou caractéristiques </a:t>
            </a:r>
            <a:r>
              <a:rPr lang="fr-FR" b="1" dirty="0"/>
              <a:t>non pas comme des attributs</a:t>
            </a:r>
            <a:r>
              <a:rPr lang="fr-FR" dirty="0"/>
              <a:t> mais comme des </a:t>
            </a:r>
            <a:r>
              <a:rPr lang="fr-FR" b="1" dirty="0"/>
              <a:t>manières d'agir</a:t>
            </a:r>
            <a:r>
              <a:rPr lang="fr-FR" dirty="0"/>
              <a:t>, des </a:t>
            </a:r>
            <a:r>
              <a:rPr lang="fr-FR" b="1" dirty="0"/>
              <a:t>manières de faire</a:t>
            </a:r>
            <a:r>
              <a:rPr lang="fr-FR" dirty="0"/>
              <a:t> qui se réfèrent à des attentes sociales. Ex. du genre.</a:t>
            </a:r>
          </a:p>
          <a:p>
            <a:r>
              <a:rPr lang="fr-FR" b="1" dirty="0"/>
              <a:t>les êtres humains </a:t>
            </a:r>
            <a:r>
              <a:rPr lang="fr-FR" b="1" i="1" dirty="0"/>
              <a:t>vivent</a:t>
            </a:r>
            <a:r>
              <a:rPr lang="fr-FR" b="1" dirty="0"/>
              <a:t>, </a:t>
            </a:r>
            <a:r>
              <a:rPr lang="fr-FR" b="1" i="1" dirty="0"/>
              <a:t>agissent</a:t>
            </a:r>
            <a:r>
              <a:rPr lang="fr-FR" b="1" dirty="0"/>
              <a:t>, les uns en relation avec les autres, et en référence à des systèmes de règles, de représentations, de valeurs. (Mauss)</a:t>
            </a:r>
            <a:endParaRPr lang="fr-FR" dirty="0"/>
          </a:p>
          <a:p>
            <a:r>
              <a:rPr lang="fr-FR" dirty="0"/>
              <a:t>- prendre en compte la </a:t>
            </a:r>
            <a:r>
              <a:rPr lang="fr-FR" b="1" dirty="0"/>
              <a:t>dimension temporelle</a:t>
            </a:r>
            <a:r>
              <a:rPr lang="fr-FR" dirty="0"/>
              <a:t> ; rien n'est figé une fois pour toute. Il y a un avant, un après, et un entre deux </a:t>
            </a:r>
          </a:p>
          <a:p>
            <a:r>
              <a:rPr lang="fr-FR" dirty="0"/>
              <a:t>- </a:t>
            </a:r>
            <a:r>
              <a:rPr lang="fr-FR" b="1" dirty="0"/>
              <a:t>attraper</a:t>
            </a:r>
            <a:r>
              <a:rPr lang="fr-FR" dirty="0"/>
              <a:t> </a:t>
            </a:r>
            <a:r>
              <a:rPr lang="fr-FR" b="1" dirty="0"/>
              <a:t>l'expérience</a:t>
            </a:r>
            <a:r>
              <a:rPr lang="fr-FR" dirty="0"/>
              <a:t> des gens et la décrire simplement dans sa complexité sans la stigmatiser ni la spécifier abusivement</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En guise de conclusion</a:t>
            </a:r>
            <a:endParaRPr lang="fr-FR" b="1" u="sng" dirty="0"/>
          </a:p>
        </p:txBody>
      </p:sp>
      <p:sp>
        <p:nvSpPr>
          <p:cNvPr id="3" name="Espace réservé du contenu 2"/>
          <p:cNvSpPr>
            <a:spLocks noGrp="1"/>
          </p:cNvSpPr>
          <p:nvPr>
            <p:ph idx="1"/>
          </p:nvPr>
        </p:nvSpPr>
        <p:spPr/>
        <p:txBody>
          <a:bodyPr/>
          <a:lstStyle/>
          <a:p>
            <a:r>
              <a:rPr lang="fr-FR" dirty="0" smtClean="0"/>
              <a:t>Implications </a:t>
            </a:r>
            <a:r>
              <a:rPr lang="fr-FR" dirty="0"/>
              <a:t>fortes en termes de </a:t>
            </a:r>
            <a:r>
              <a:rPr lang="fr-FR" dirty="0" err="1"/>
              <a:t>méthodo</a:t>
            </a:r>
            <a:r>
              <a:rPr lang="fr-FR" dirty="0"/>
              <a:t>. : </a:t>
            </a:r>
          </a:p>
          <a:p>
            <a:pPr lvl="1"/>
            <a:r>
              <a:rPr lang="fr-FR" dirty="0"/>
              <a:t>Approche comparative </a:t>
            </a:r>
            <a:r>
              <a:rPr lang="fr-FR" dirty="0" smtClean="0"/>
              <a:t>(entre les trois pays, avec l’occident)</a:t>
            </a:r>
          </a:p>
          <a:p>
            <a:pPr lvl="1"/>
            <a:r>
              <a:rPr lang="fr-FR" dirty="0" err="1" smtClean="0"/>
              <a:t>Contextualisation</a:t>
            </a:r>
            <a:r>
              <a:rPr lang="fr-FR" dirty="0" smtClean="0"/>
              <a:t> historique, politique (considérer comment les pratiques évoluent dans le temps et comment les lois se construisent)  </a:t>
            </a:r>
          </a:p>
          <a:p>
            <a:pPr lvl="1"/>
            <a:r>
              <a:rPr lang="fr-FR" dirty="0" smtClean="0"/>
              <a:t>Recueil des trajectoires personnelles (privilégier par exemple les récits de vie)</a:t>
            </a:r>
          </a:p>
          <a:p>
            <a:pPr lvl="1"/>
            <a:r>
              <a:rPr lang="fr-FR" dirty="0" smtClean="0"/>
              <a:t>Prise de distance // quand et où (ex </a:t>
            </a:r>
            <a:r>
              <a:rPr lang="fr-FR" dirty="0" err="1" smtClean="0"/>
              <a:t>enf</a:t>
            </a:r>
            <a:r>
              <a:rPr lang="fr-FR" dirty="0" smtClean="0"/>
              <a:t> confiés)</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Des références théoriques pour MARGES en anthropologie</a:t>
            </a:r>
            <a:endParaRPr lang="fr-FR" b="1" u="sng" dirty="0"/>
          </a:p>
        </p:txBody>
      </p:sp>
      <p:sp>
        <p:nvSpPr>
          <p:cNvPr id="3" name="Espace réservé du contenu 2"/>
          <p:cNvSpPr>
            <a:spLocks noGrp="1"/>
          </p:cNvSpPr>
          <p:nvPr>
            <p:ph idx="1"/>
          </p:nvPr>
        </p:nvSpPr>
        <p:spPr>
          <a:xfrm>
            <a:off x="457200" y="1960240"/>
            <a:ext cx="8229600" cy="4925144"/>
          </a:xfrm>
        </p:spPr>
        <p:txBody>
          <a:bodyPr>
            <a:normAutofit fontScale="55000" lnSpcReduction="20000"/>
          </a:bodyPr>
          <a:lstStyle/>
          <a:p>
            <a:pPr lvl="0"/>
            <a:r>
              <a:rPr lang="fr-FR" dirty="0" smtClean="0"/>
              <a:t>Sous l’angle des marges transitoires en rapport avec le cycle de la vie </a:t>
            </a:r>
          </a:p>
          <a:p>
            <a:pPr>
              <a:buNone/>
            </a:pPr>
            <a:r>
              <a:rPr lang="fr-FR" dirty="0" smtClean="0"/>
              <a:t>Référence : Van </a:t>
            </a:r>
            <a:r>
              <a:rPr lang="fr-FR" dirty="0" err="1" smtClean="0"/>
              <a:t>Gennep</a:t>
            </a:r>
            <a:r>
              <a:rPr lang="fr-FR" dirty="0" smtClean="0"/>
              <a:t>, 1991 : marge toujours dangereuse / </a:t>
            </a:r>
            <a:r>
              <a:rPr lang="fr-FR" b="1" dirty="0" smtClean="0"/>
              <a:t>un entre-deux à la fois temporel, spatial et symbolique / synonyme de </a:t>
            </a:r>
            <a:r>
              <a:rPr lang="fr-FR" b="1" dirty="0" err="1" smtClean="0"/>
              <a:t>liminarité</a:t>
            </a:r>
            <a:r>
              <a:rPr lang="fr-FR" b="1" dirty="0" smtClean="0"/>
              <a:t> </a:t>
            </a:r>
            <a:endParaRPr lang="fr-FR" dirty="0" smtClean="0"/>
          </a:p>
          <a:p>
            <a:pPr>
              <a:buNone/>
            </a:pPr>
            <a:r>
              <a:rPr lang="fr-FR" b="1" dirty="0" smtClean="0"/>
              <a:t> </a:t>
            </a:r>
            <a:endParaRPr lang="fr-FR" dirty="0" smtClean="0"/>
          </a:p>
          <a:p>
            <a:pPr>
              <a:buNone/>
            </a:pPr>
            <a:r>
              <a:rPr lang="fr-FR" dirty="0" err="1" smtClean="0"/>
              <a:t>Liminarité</a:t>
            </a:r>
            <a:r>
              <a:rPr lang="fr-FR" dirty="0" smtClean="0"/>
              <a:t>* : la période intermédiaire entre deux statuts (</a:t>
            </a:r>
            <a:r>
              <a:rPr lang="fr-FR" i="1" dirty="0" smtClean="0"/>
              <a:t>voir intervention d’Anastasia</a:t>
            </a:r>
            <a:r>
              <a:rPr lang="fr-FR" dirty="0" smtClean="0"/>
              <a:t>)</a:t>
            </a:r>
          </a:p>
          <a:p>
            <a:pPr>
              <a:buNone/>
            </a:pPr>
            <a:r>
              <a:rPr lang="fr-FR" dirty="0" smtClean="0"/>
              <a:t>Exemple : les rites d'initiation des jeunes hommes traités par Turner (1990) : des moments sociaux qui se dérobent des temps "normaux"  de la vie sociale. </a:t>
            </a:r>
          </a:p>
          <a:p>
            <a:endParaRPr lang="fr-FR" dirty="0" smtClean="0"/>
          </a:p>
          <a:p>
            <a:pPr lvl="0"/>
            <a:r>
              <a:rPr lang="fr-FR" dirty="0" smtClean="0"/>
              <a:t>Sous l’angle de “confins” </a:t>
            </a:r>
          </a:p>
          <a:p>
            <a:pPr>
              <a:buNone/>
            </a:pPr>
            <a:r>
              <a:rPr lang="fr-FR" dirty="0" smtClean="0"/>
              <a:t>Travaux de M. Douglas, 1966 : les "confins" pour désigner ce qui est vu comme profane, sale et dangereux</a:t>
            </a:r>
          </a:p>
          <a:p>
            <a:endParaRPr lang="fr-FR" dirty="0" smtClean="0"/>
          </a:p>
          <a:p>
            <a:pPr>
              <a:buNone/>
            </a:pPr>
            <a:r>
              <a:rPr lang="fr-FR" dirty="0" smtClean="0"/>
              <a:t>Sa définition de confins : "C'est un espace d’incertitude situé à la fois </a:t>
            </a:r>
            <a:r>
              <a:rPr lang="fr-FR" b="1" dirty="0" smtClean="0"/>
              <a:t>aux frontières extérieures et intérieures</a:t>
            </a:r>
            <a:r>
              <a:rPr lang="fr-FR" dirty="0" smtClean="0"/>
              <a:t> de l’ordre social, les confins forment </a:t>
            </a:r>
            <a:r>
              <a:rPr lang="fr-FR" b="1" dirty="0" smtClean="0"/>
              <a:t>un continuum </a:t>
            </a:r>
            <a:r>
              <a:rPr lang="fr-FR" dirty="0" smtClean="0"/>
              <a:t>ni tout à fait en dedans ni tout à fait en dehors de la société”</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Des questionnements et positionnements similaires à MARGES </a:t>
            </a:r>
            <a:endParaRPr lang="fr-FR" b="1" u="sng" dirty="0"/>
          </a:p>
        </p:txBody>
      </p:sp>
      <p:sp>
        <p:nvSpPr>
          <p:cNvPr id="3" name="Espace réservé du contenu 2"/>
          <p:cNvSpPr>
            <a:spLocks noGrp="1"/>
          </p:cNvSpPr>
          <p:nvPr>
            <p:ph idx="1"/>
          </p:nvPr>
        </p:nvSpPr>
        <p:spPr>
          <a:xfrm>
            <a:off x="457200" y="1600200"/>
            <a:ext cx="8229600" cy="4781128"/>
          </a:xfrm>
        </p:spPr>
        <p:txBody>
          <a:bodyPr>
            <a:normAutofit fontScale="32500" lnSpcReduction="20000"/>
          </a:bodyPr>
          <a:lstStyle/>
          <a:p>
            <a:pPr lvl="0"/>
            <a:r>
              <a:rPr lang="fr-FR" sz="5500" dirty="0" smtClean="0"/>
              <a:t>La marge comme </a:t>
            </a:r>
            <a:r>
              <a:rPr lang="fr-FR" sz="5500" b="1" dirty="0" smtClean="0"/>
              <a:t>un objet à ethnographier et/ou comme un outil analytique</a:t>
            </a:r>
            <a:endParaRPr lang="fr-FR" sz="5500" dirty="0" smtClean="0"/>
          </a:p>
          <a:p>
            <a:pPr lvl="0"/>
            <a:r>
              <a:rPr lang="fr-FR" sz="5500" dirty="0" smtClean="0"/>
              <a:t>L’étude  des  situations  marginales  permet  de  mettre  en  lumière  </a:t>
            </a:r>
            <a:r>
              <a:rPr lang="fr-FR" sz="5500" b="1" dirty="0" smtClean="0"/>
              <a:t>la  norme  dominante</a:t>
            </a:r>
            <a:endParaRPr lang="fr-FR" sz="5500" dirty="0" smtClean="0"/>
          </a:p>
          <a:p>
            <a:pPr lvl="0"/>
            <a:r>
              <a:rPr lang="fr-FR" sz="5500" dirty="0" smtClean="0"/>
              <a:t>Les marges sont consubstantielles à l’existence de la vie sociale : même postulat</a:t>
            </a:r>
          </a:p>
          <a:p>
            <a:pPr lvl="0"/>
            <a:r>
              <a:rPr lang="fr-FR" sz="5500" dirty="0" smtClean="0"/>
              <a:t>Implication méthodologique : histoire de vie </a:t>
            </a:r>
          </a:p>
          <a:p>
            <a:pPr lvl="0"/>
            <a:r>
              <a:rPr lang="fr-FR" sz="5500" dirty="0" smtClean="0"/>
              <a:t>Va et vient incessants entre parenté et marge : comment s’organisent les relations familiales ?</a:t>
            </a:r>
          </a:p>
          <a:p>
            <a:pPr lvl="0"/>
            <a:r>
              <a:rPr lang="fr-FR" sz="5500" dirty="0" smtClean="0"/>
              <a:t>Les questionnements du numéro, </a:t>
            </a:r>
            <a:r>
              <a:rPr lang="fr-FR" sz="5500" b="1" dirty="0" smtClean="0"/>
              <a:t>communs avec MARGES </a:t>
            </a:r>
            <a:r>
              <a:rPr lang="fr-FR" sz="5500" dirty="0" smtClean="0"/>
              <a:t>:</a:t>
            </a:r>
            <a:r>
              <a:rPr lang="fr-FR" sz="5500" b="1" dirty="0" smtClean="0"/>
              <a:t> </a:t>
            </a:r>
            <a:endParaRPr lang="fr-FR" sz="5500" dirty="0" smtClean="0"/>
          </a:p>
          <a:p>
            <a:pPr>
              <a:buNone/>
            </a:pPr>
            <a:r>
              <a:rPr lang="fr-FR" sz="5500" dirty="0" smtClean="0"/>
              <a:t>1) Que  peut  nous  apprendre  la  question  des  marges  sur  la  parenté  ? / la famille ? </a:t>
            </a:r>
          </a:p>
          <a:p>
            <a:pPr>
              <a:buNone/>
            </a:pPr>
            <a:r>
              <a:rPr lang="fr-FR" sz="5500" dirty="0" smtClean="0"/>
              <a:t>2) Comment se construisent les marges ? Comment se construisent les normes ?</a:t>
            </a:r>
          </a:p>
          <a:p>
            <a:pPr>
              <a:buNone/>
            </a:pPr>
            <a:r>
              <a:rPr lang="fr-FR" sz="5500" dirty="0" smtClean="0"/>
              <a:t>3) Comment cette notion de marge, ou encore celles de confins, de frontières et de limites sont-elles comprises selon les époques et les espaces géographiques ?</a:t>
            </a:r>
            <a:r>
              <a:rPr lang="fr-FR" sz="5500" b="1" dirty="0" smtClean="0"/>
              <a:t> </a:t>
            </a:r>
            <a:endParaRPr lang="fr-FR" sz="5500" dirty="0" smtClean="0"/>
          </a:p>
          <a:p>
            <a:pPr>
              <a:buNone/>
            </a:pPr>
            <a:r>
              <a:rPr lang="fr-FR" sz="5500" dirty="0" smtClean="0"/>
              <a:t>4) Comment les normes et marges évoluent au cour d'un même cycle de vie (ex des évolution de "manière d'agir" des </a:t>
            </a:r>
            <a:r>
              <a:rPr lang="fr-FR" sz="5500" dirty="0" err="1" smtClean="0"/>
              <a:t>trans</a:t>
            </a:r>
            <a:r>
              <a:rPr lang="fr-FR" sz="5500" dirty="0" smtClean="0"/>
              <a:t>) ou de </a:t>
            </a:r>
            <a:r>
              <a:rPr lang="fr-FR" sz="5500" dirty="0" err="1" smtClean="0"/>
              <a:t>plusieures</a:t>
            </a:r>
            <a:r>
              <a:rPr lang="fr-FR" sz="5500" dirty="0" smtClean="0"/>
              <a:t> générations ?</a:t>
            </a:r>
          </a:p>
          <a:p>
            <a:pPr>
              <a:buNone/>
            </a:pPr>
            <a:r>
              <a:rPr lang="fr-FR" sz="5500" dirty="0" smtClean="0"/>
              <a:t>5) Comment sont vécues les marges et comment </a:t>
            </a:r>
            <a:r>
              <a:rPr lang="fr-FR" sz="4900" dirty="0" smtClean="0"/>
              <a:t>les pensent on ? frontière ? zone d'incertitude  ? zone de transition ? </a:t>
            </a:r>
            <a:r>
              <a:rPr lang="fr-FR" sz="4900" dirty="0" err="1" smtClean="0"/>
              <a:t>etc</a:t>
            </a:r>
            <a:endParaRPr lang="fr-FR" sz="4900" dirty="0" smtClean="0"/>
          </a:p>
          <a:p>
            <a:pPr>
              <a:buNone/>
            </a:pPr>
            <a:r>
              <a:rPr lang="fr-FR" sz="4900" b="1" dirty="0" smtClean="0"/>
              <a:t> </a:t>
            </a:r>
            <a:endParaRPr lang="fr-FR" sz="4900" dirty="0" smtClean="0"/>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Les spécificités des approches </a:t>
            </a:r>
            <a:endParaRPr lang="fr-FR" b="1" u="sng" dirty="0"/>
          </a:p>
        </p:txBody>
      </p:sp>
      <p:sp>
        <p:nvSpPr>
          <p:cNvPr id="3" name="Espace réservé du contenu 2"/>
          <p:cNvSpPr>
            <a:spLocks noGrp="1"/>
          </p:cNvSpPr>
          <p:nvPr>
            <p:ph idx="1"/>
          </p:nvPr>
        </p:nvSpPr>
        <p:spPr/>
        <p:txBody>
          <a:bodyPr>
            <a:normAutofit fontScale="77500" lnSpcReduction="20000"/>
          </a:bodyPr>
          <a:lstStyle/>
          <a:p>
            <a:pPr lvl="0"/>
            <a:r>
              <a:rPr lang="fr-FR" dirty="0" smtClean="0"/>
              <a:t>Le numéro s’appuie sur approche historique forte : point faible de MARGES ? Toutefois, aspect géographique, comparatif et statistique : point fort. </a:t>
            </a:r>
          </a:p>
          <a:p>
            <a:endParaRPr lang="fr-FR" dirty="0" smtClean="0"/>
          </a:p>
          <a:p>
            <a:pPr lvl="0"/>
            <a:r>
              <a:rPr lang="fr-FR" dirty="0" smtClean="0"/>
              <a:t>Les situations marginales décrites dans le numéro sont en rapport avec l’engendrement : parentalité et parenté se confondent souvent. Mais rien sur la monoparentalité, les femmes sans enfant, le divorce, le célibat, les formes résidentielles par exemple. </a:t>
            </a:r>
          </a:p>
          <a:p>
            <a:endParaRPr lang="fr-FR" dirty="0" smtClean="0"/>
          </a:p>
          <a:p>
            <a:pPr lvl="0"/>
            <a:r>
              <a:rPr lang="fr-FR" dirty="0" smtClean="0"/>
              <a:t>Le recours à la technique comme solution pour rejoindre la norme : a </a:t>
            </a:r>
            <a:r>
              <a:rPr lang="fr-FR" dirty="0" err="1" smtClean="0"/>
              <a:t>t-on</a:t>
            </a:r>
            <a:r>
              <a:rPr lang="fr-FR" dirty="0" smtClean="0"/>
              <a:t> cette problématique ou des problématiques qui s’assimilent à cela ?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Nos attentes en lisant ce numéro </a:t>
            </a:r>
            <a:endParaRPr lang="fr-FR" b="1" u="sng" dirty="0"/>
          </a:p>
        </p:txBody>
      </p:sp>
      <p:sp>
        <p:nvSpPr>
          <p:cNvPr id="3" name="Espace réservé du contenu 2"/>
          <p:cNvSpPr>
            <a:spLocks noGrp="1"/>
          </p:cNvSpPr>
          <p:nvPr>
            <p:ph idx="1"/>
          </p:nvPr>
        </p:nvSpPr>
        <p:spPr/>
        <p:txBody>
          <a:bodyPr/>
          <a:lstStyle/>
          <a:p>
            <a:pPr lvl="0"/>
            <a:r>
              <a:rPr lang="fr-FR" dirty="0" smtClean="0"/>
              <a:t>Nourrir nos réflexions théoriques : s’approprier des concepts et notions</a:t>
            </a:r>
          </a:p>
          <a:p>
            <a:pPr lvl="0"/>
            <a:r>
              <a:rPr lang="fr-FR" dirty="0" smtClean="0"/>
              <a:t>Réfléchir à la méthode : les trajectoires de vie par exemple : bonne approche des marges? </a:t>
            </a:r>
          </a:p>
          <a:p>
            <a:pPr lvl="0"/>
            <a:r>
              <a:rPr lang="fr-FR" dirty="0" smtClean="0"/>
              <a:t>Identifier de objets de recherche auxquels on aurait ou pas pensé</a:t>
            </a:r>
          </a:p>
          <a:p>
            <a:pPr>
              <a:buNone/>
            </a:pPr>
            <a:endParaRPr lang="fr-F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Structure de la présentation générale </a:t>
            </a:r>
            <a:endParaRPr lang="fr-FR" b="1" u="sng" dirty="0"/>
          </a:p>
        </p:txBody>
      </p:sp>
      <p:sp>
        <p:nvSpPr>
          <p:cNvPr id="3" name="Espace réservé du contenu 2"/>
          <p:cNvSpPr>
            <a:spLocks noGrp="1"/>
          </p:cNvSpPr>
          <p:nvPr>
            <p:ph idx="1"/>
          </p:nvPr>
        </p:nvSpPr>
        <p:spPr/>
        <p:txBody>
          <a:bodyPr>
            <a:normAutofit fontScale="92500"/>
          </a:bodyPr>
          <a:lstStyle/>
          <a:p>
            <a:r>
              <a:rPr lang="fr-FR" dirty="0" smtClean="0"/>
              <a:t>Temps 1 : Présentation de l’article lu par chacune</a:t>
            </a:r>
          </a:p>
          <a:p>
            <a:r>
              <a:rPr lang="fr-FR" dirty="0" smtClean="0"/>
              <a:t>Idée : nous donner des pistes pour la suite / vous dire ce que l’on en tire </a:t>
            </a:r>
          </a:p>
          <a:p>
            <a:pPr lvl="0"/>
            <a:r>
              <a:rPr lang="fr-FR" dirty="0" smtClean="0"/>
              <a:t>Anastasia </a:t>
            </a:r>
          </a:p>
          <a:p>
            <a:pPr lvl="0"/>
            <a:r>
              <a:rPr lang="fr-FR" dirty="0" smtClean="0"/>
              <a:t>Charlotte </a:t>
            </a:r>
          </a:p>
          <a:p>
            <a:pPr lvl="0"/>
            <a:r>
              <a:rPr lang="fr-FR" dirty="0" smtClean="0"/>
              <a:t>Fabienne </a:t>
            </a:r>
          </a:p>
          <a:p>
            <a:pPr lvl="0"/>
            <a:r>
              <a:rPr lang="fr-FR" dirty="0" smtClean="0"/>
              <a:t>Agnès </a:t>
            </a:r>
          </a:p>
          <a:p>
            <a:r>
              <a:rPr lang="fr-FR" dirty="0" smtClean="0"/>
              <a:t>Temps 2 : Discussion</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80728"/>
            <a:ext cx="8229600" cy="1143000"/>
          </a:xfrm>
        </p:spPr>
        <p:txBody>
          <a:bodyPr>
            <a:normAutofit fontScale="90000"/>
          </a:bodyPr>
          <a:lstStyle/>
          <a:p>
            <a:r>
              <a:rPr lang="fr-FR" b="1" dirty="0" err="1" smtClean="0">
                <a:solidFill>
                  <a:schemeClr val="accent6">
                    <a:lumMod val="75000"/>
                  </a:schemeClr>
                </a:solidFill>
              </a:rPr>
              <a:t>Jégat</a:t>
            </a:r>
            <a:r>
              <a:rPr lang="fr-FR" b="1" dirty="0" smtClean="0">
                <a:solidFill>
                  <a:schemeClr val="accent6">
                    <a:lumMod val="75000"/>
                  </a:schemeClr>
                </a:solidFill>
              </a:rPr>
              <a:t>, L. (2020) « Ce que perdre </a:t>
            </a:r>
            <a:r>
              <a:rPr lang="fr-FR" b="1" dirty="0" err="1" smtClean="0">
                <a:solidFill>
                  <a:schemeClr val="accent6">
                    <a:lumMod val="75000"/>
                  </a:schemeClr>
                </a:solidFill>
              </a:rPr>
              <a:t>un·e</a:t>
            </a:r>
            <a:r>
              <a:rPr lang="fr-FR" b="1" dirty="0" smtClean="0">
                <a:solidFill>
                  <a:schemeClr val="accent6">
                    <a:lumMod val="75000"/>
                  </a:schemeClr>
                </a:solidFill>
              </a:rPr>
              <a:t> enfant fait à la famille », Emulations - Revue de sciences sociales, (32), p. 47-61</a:t>
            </a:r>
            <a:endParaRPr lang="fr-FR" dirty="0">
              <a:solidFill>
                <a:schemeClr val="accent6">
                  <a:lumMod val="75000"/>
                </a:schemeClr>
              </a:solidFill>
            </a:endParaRPr>
          </a:p>
        </p:txBody>
      </p:sp>
      <p:sp>
        <p:nvSpPr>
          <p:cNvPr id="3" name="Espace réservé du contenu 2"/>
          <p:cNvSpPr>
            <a:spLocks noGrp="1"/>
          </p:cNvSpPr>
          <p:nvPr>
            <p:ph idx="1"/>
          </p:nvPr>
        </p:nvSpPr>
        <p:spPr>
          <a:xfrm>
            <a:off x="457200" y="3140968"/>
            <a:ext cx="8229600" cy="2985195"/>
          </a:xfrm>
        </p:spPr>
        <p:txBody>
          <a:bodyPr>
            <a:normAutofit fontScale="92500" lnSpcReduction="10000"/>
          </a:bodyPr>
          <a:lstStyle/>
          <a:p>
            <a:r>
              <a:rPr lang="fr-FR" b="1" dirty="0" smtClean="0"/>
              <a:t>Méthodologie : 41 entretiens en France avec des parents et frère et sœurs d'enfant défunts (âgés de 12 à 25 ans)</a:t>
            </a:r>
            <a:endParaRPr lang="fr-FR" dirty="0" smtClean="0"/>
          </a:p>
          <a:p>
            <a:r>
              <a:rPr lang="fr-FR" b="1" dirty="0" smtClean="0"/>
              <a:t>deuil d'enfants : situation marginale car statistiquement exceptionnelle (0.8%)</a:t>
            </a:r>
            <a:r>
              <a:rPr lang="fr-FR" dirty="0" smtClean="0"/>
              <a:t> </a:t>
            </a:r>
          </a:p>
          <a:p>
            <a:r>
              <a:rPr lang="fr-FR" b="1" dirty="0" smtClean="0"/>
              <a:t>deuil : marginalité transitoire</a:t>
            </a:r>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concept de liminalité</a:t>
            </a:r>
            <a:r>
              <a:rPr lang="fr-FR" b="1" dirty="0" smtClean="0"/>
              <a:t> </a:t>
            </a:r>
            <a:endParaRPr lang="fr-FR" dirty="0"/>
          </a:p>
        </p:txBody>
      </p:sp>
      <p:sp>
        <p:nvSpPr>
          <p:cNvPr id="3" name="Espace réservé du contenu 2"/>
          <p:cNvSpPr>
            <a:spLocks noGrp="1"/>
          </p:cNvSpPr>
          <p:nvPr>
            <p:ph idx="1"/>
          </p:nvPr>
        </p:nvSpPr>
        <p:spPr>
          <a:xfrm>
            <a:off x="457200" y="1600200"/>
            <a:ext cx="8229600" cy="4925144"/>
          </a:xfrm>
        </p:spPr>
        <p:txBody>
          <a:bodyPr>
            <a:normAutofit fontScale="85000" lnSpcReduction="20000"/>
          </a:bodyPr>
          <a:lstStyle/>
          <a:p>
            <a:r>
              <a:rPr lang="fr-FR" b="1" dirty="0" smtClean="0"/>
              <a:t>Arnold van </a:t>
            </a:r>
            <a:r>
              <a:rPr lang="fr-FR" b="1" dirty="0" err="1" smtClean="0"/>
              <a:t>Gennep</a:t>
            </a:r>
            <a:r>
              <a:rPr lang="fr-FR" dirty="0" smtClean="0"/>
              <a:t>: </a:t>
            </a:r>
            <a:r>
              <a:rPr lang="fr-FR" b="1" dirty="0" smtClean="0"/>
              <a:t>période intermédiaire, entre-deux spatial temporel symbolique;</a:t>
            </a:r>
            <a:r>
              <a:rPr lang="fr-FR" dirty="0" smtClean="0"/>
              <a:t> </a:t>
            </a:r>
          </a:p>
          <a:p>
            <a:pPr>
              <a:buNone/>
            </a:pPr>
            <a:r>
              <a:rPr lang="fr-FR" i="1" dirty="0" smtClean="0"/>
              <a:t>	</a:t>
            </a:r>
            <a:r>
              <a:rPr lang="fr-FR" sz="3100" i="1" dirty="0" err="1" smtClean="0"/>
              <a:t>Gennep</a:t>
            </a:r>
            <a:r>
              <a:rPr lang="fr-FR" sz="3100" i="1" dirty="0" smtClean="0"/>
              <a:t>, A. V. (1909). Les rites de passage. Étude systématique des rites. Paris: Éditions A&amp;J Picard.</a:t>
            </a:r>
            <a:endParaRPr lang="fr-FR" dirty="0" smtClean="0"/>
          </a:p>
          <a:p>
            <a:pPr>
              <a:buNone/>
            </a:pPr>
            <a:endParaRPr lang="fr-FR" dirty="0" smtClean="0"/>
          </a:p>
          <a:p>
            <a:r>
              <a:rPr lang="fr-FR" b="1" dirty="0" smtClean="0"/>
              <a:t>Turner : période spécifique ou les individus ne sont plus soumis aux règles sociales de leur groupe</a:t>
            </a:r>
            <a:r>
              <a:rPr lang="fr-FR" b="1" i="1" dirty="0" smtClean="0"/>
              <a:t> </a:t>
            </a:r>
            <a:endParaRPr lang="fr-FR" b="1" dirty="0" smtClean="0"/>
          </a:p>
          <a:p>
            <a:r>
              <a:rPr lang="fr-FR" dirty="0" smtClean="0"/>
              <a:t>Selon Turner (1969) "permet d'explorer des processus, des espaces de transition entre les normes sociales et les normes institutionnelles et la façon dont les individus tentent, ou non, de s'y réinscrire" </a:t>
            </a:r>
          </a:p>
          <a:p>
            <a:r>
              <a:rPr lang="fr-FR" sz="3100" i="1" dirty="0" smtClean="0"/>
              <a:t>Turner, V(1969)  The </a:t>
            </a:r>
            <a:r>
              <a:rPr lang="fr-FR" sz="3100" i="1" dirty="0" err="1" smtClean="0"/>
              <a:t>ritual</a:t>
            </a:r>
            <a:r>
              <a:rPr lang="fr-FR" sz="3100" i="1" dirty="0" smtClean="0"/>
              <a:t> </a:t>
            </a:r>
            <a:r>
              <a:rPr lang="fr-FR" sz="3100" i="1" dirty="0" err="1" smtClean="0"/>
              <a:t>process</a:t>
            </a:r>
            <a:r>
              <a:rPr lang="fr-FR" sz="3100" i="1" dirty="0" smtClean="0"/>
              <a:t>: Structure and anti-structure. Ithaca, N.Y, </a:t>
            </a:r>
            <a:r>
              <a:rPr lang="fr-FR" sz="3100" i="1" dirty="0" err="1" smtClean="0"/>
              <a:t>Cornell</a:t>
            </a:r>
            <a:r>
              <a:rPr lang="fr-FR" sz="3100" i="1" dirty="0" smtClean="0"/>
              <a:t> </a:t>
            </a:r>
            <a:r>
              <a:rPr lang="fr-FR" sz="3100" i="1" dirty="0" err="1" smtClean="0"/>
              <a:t>University</a:t>
            </a:r>
            <a:r>
              <a:rPr lang="fr-FR" sz="3100" i="1" dirty="0" smtClean="0"/>
              <a:t> </a:t>
            </a:r>
            <a:r>
              <a:rPr lang="fr-FR" sz="3100" i="1" dirty="0" err="1" smtClean="0"/>
              <a:t>Press</a:t>
            </a:r>
            <a:endParaRPr lang="fr-FR" sz="3100"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2836</TotalTime>
  <Words>1376</Words>
  <Application>Microsoft Office PowerPoint</Application>
  <PresentationFormat>Affichage à l'écran (4:3)</PresentationFormat>
  <Paragraphs>180</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Présentation du numéro spécial « Aux frontières de la parenté. Un éclairage par les marges » </vt:lpstr>
      <vt:lpstr>Présentation du numéro </vt:lpstr>
      <vt:lpstr>Des références théoriques pour MARGES en anthropologie</vt:lpstr>
      <vt:lpstr>Des questionnements et positionnements similaires à MARGES </vt:lpstr>
      <vt:lpstr>Les spécificités des approches </vt:lpstr>
      <vt:lpstr>Nos attentes en lisant ce numéro </vt:lpstr>
      <vt:lpstr>Structure de la présentation générale </vt:lpstr>
      <vt:lpstr>Jégat, L. (2020) « Ce que perdre un·e enfant fait à la famille », Emulations - Revue de sciences sociales, (32), p. 47-61</vt:lpstr>
      <vt:lpstr>Le concept de liminalité </vt:lpstr>
      <vt:lpstr>Analyses de l’article</vt:lpstr>
      <vt:lpstr>Ce qui parait intéressant pour MARGES </vt:lpstr>
      <vt:lpstr>Diapositive 12</vt:lpstr>
      <vt:lpstr>La construction d’une parenté à la marge. Les bâtards nobles chez les Bourbon à la fin du Moyen Âge (Marie-Lyse Fieyre)  </vt:lpstr>
      <vt:lpstr>Résultats principaux</vt:lpstr>
      <vt:lpstr>Apports pour MARGES</vt:lpstr>
      <vt:lpstr>Delphine Manetta  -  « Entre mobilités et immobilités. Les frontières spatiales de la parenté dans les villages jàana (Burkina Faso) »  </vt:lpstr>
      <vt:lpstr>Démarche et résultats ... </vt:lpstr>
      <vt:lpstr>Points d’intérêt pour MARGES </vt:lpstr>
      <vt:lpstr>Points d’intérêt pour MARGES </vt:lpstr>
      <vt:lpstr>Diapositive 20</vt:lpstr>
      <vt:lpstr>Quand peut-on parler de marge ?</vt:lpstr>
      <vt:lpstr>Comment aborder les marges ?</vt:lpstr>
      <vt:lpstr>Précautions pour aborder les marges</vt:lpstr>
      <vt:lpstr>Outils analytiques pour saisir les marges </vt:lpstr>
      <vt:lpstr>En guise de conclusion</vt:lpstr>
    </vt:vector>
  </TitlesOfParts>
  <Company>IRD Montpellier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Agnès A</dc:creator>
  <cp:lastModifiedBy>Anastasia Seferiadis</cp:lastModifiedBy>
  <cp:revision>91</cp:revision>
  <dcterms:created xsi:type="dcterms:W3CDTF">2020-05-13T13:47:55Z</dcterms:created>
  <dcterms:modified xsi:type="dcterms:W3CDTF">2020-05-16T18:35:20Z</dcterms:modified>
</cp:coreProperties>
</file>