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6" r:id="rId2"/>
    <p:sldId id="263" r:id="rId3"/>
    <p:sldId id="304" r:id="rId4"/>
    <p:sldId id="257" r:id="rId5"/>
    <p:sldId id="307" r:id="rId6"/>
    <p:sldId id="282" r:id="rId7"/>
    <p:sldId id="302" r:id="rId8"/>
    <p:sldId id="300" r:id="rId9"/>
    <p:sldId id="298" r:id="rId10"/>
    <p:sldId id="30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4125"/>
    <p:restoredTop sz="93742"/>
  </p:normalViewPr>
  <p:slideViewPr>
    <p:cSldViewPr snapToGrid="0" snapToObjects="1">
      <p:cViewPr varScale="1">
        <p:scale>
          <a:sx n="122" d="100"/>
          <a:sy n="122" d="100"/>
        </p:scale>
        <p:origin x="536" y="208"/>
      </p:cViewPr>
      <p:guideLst/>
    </p:cSldViewPr>
  </p:slideViewPr>
  <p:notesTextViewPr>
    <p:cViewPr>
      <p:scale>
        <a:sx n="1" d="1"/>
        <a:sy n="1" d="1"/>
      </p:scale>
      <p:origin x="0" y="0"/>
    </p:cViewPr>
  </p:notesTextViewPr>
  <p:sorterViewPr>
    <p:cViewPr>
      <p:scale>
        <a:sx n="168" d="100"/>
        <a:sy n="168" d="100"/>
      </p:scale>
      <p:origin x="0" y="0"/>
    </p:cViewPr>
  </p:sorterViewPr>
  <p:notesViewPr>
    <p:cSldViewPr snapToGrid="0" snapToObjects="1">
      <p:cViewPr varScale="1">
        <p:scale>
          <a:sx n="115" d="100"/>
          <a:sy n="115" d="100"/>
        </p:scale>
        <p:origin x="4824" y="21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700E4A22-A58C-D746-A5BD-1C2C51D337B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7F7DBE48-B7CD-F841-BDED-CB1663721F7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CF02E8D-7131-F842-9E66-B6412A33B64E}" type="datetimeFigureOut">
              <a:rPr lang="fr-FR" smtClean="0"/>
              <a:t>29/05/2020</a:t>
            </a:fld>
            <a:endParaRPr lang="fr-FR"/>
          </a:p>
        </p:txBody>
      </p:sp>
      <p:sp>
        <p:nvSpPr>
          <p:cNvPr id="4" name="Espace réservé du pied de page 3">
            <a:extLst>
              <a:ext uri="{FF2B5EF4-FFF2-40B4-BE49-F238E27FC236}">
                <a16:creationId xmlns:a16="http://schemas.microsoft.com/office/drawing/2014/main" id="{A9D5DAE7-D27E-BB4D-9BCE-3C34F3FCB51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F03F3F30-DDF0-DA4E-917F-A83C05CD702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07D6879-97EF-494A-9015-FE808A7B5BD9}" type="slidenum">
              <a:rPr lang="fr-FR" smtClean="0"/>
              <a:t>‹N°›</a:t>
            </a:fld>
            <a:endParaRPr lang="fr-FR"/>
          </a:p>
        </p:txBody>
      </p:sp>
    </p:spTree>
    <p:extLst>
      <p:ext uri="{BB962C8B-B14F-4D97-AF65-F5344CB8AC3E}">
        <p14:creationId xmlns:p14="http://schemas.microsoft.com/office/powerpoint/2010/main" val="3190040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DAFA78-3160-4349-B4D3-CB17B6B1E453}" type="datetimeFigureOut">
              <a:rPr lang="fr-FR" smtClean="0"/>
              <a:t>29/05/2020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45F5F2-EA0C-C141-BF45-6298C1441E0B}" type="slidenum">
              <a:rPr lang="fr-FR" smtClean="0"/>
              <a:t>‹N°›</a:t>
            </a:fld>
            <a:endParaRPr lang="fr-FR"/>
          </a:p>
        </p:txBody>
      </p:sp>
    </p:spTree>
    <p:extLst>
      <p:ext uri="{BB962C8B-B14F-4D97-AF65-F5344CB8AC3E}">
        <p14:creationId xmlns:p14="http://schemas.microsoft.com/office/powerpoint/2010/main" val="2137100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545F5F2-EA0C-C141-BF45-6298C1441E0B}" type="slidenum">
              <a:rPr lang="fr-FR" smtClean="0"/>
              <a:t>1</a:t>
            </a:fld>
            <a:endParaRPr lang="fr-FR"/>
          </a:p>
        </p:txBody>
      </p:sp>
    </p:spTree>
    <p:extLst>
      <p:ext uri="{BB962C8B-B14F-4D97-AF65-F5344CB8AC3E}">
        <p14:creationId xmlns:p14="http://schemas.microsoft.com/office/powerpoint/2010/main" val="126107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000" dirty="0"/>
              <a:t>En</a:t>
            </a:r>
            <a:r>
              <a:rPr lang="fr-FR" sz="1000" baseline="0" dirty="0"/>
              <a:t> effet, le concept d’économies morales permet une lecture dynamique des mondes sociaux et de leurs dilemmes ou contradictions. « …comment une configuration de l’espace public (…) interagit avec le travail quotidien des agents chargés de mettre en œuvre des politiques publiques traversées par ces ambivalence et ces désaccords. » (</a:t>
            </a:r>
            <a:r>
              <a:rPr lang="fr-FR" sz="1000" baseline="0" dirty="0" err="1"/>
              <a:t>Fassin</a:t>
            </a:r>
            <a:r>
              <a:rPr lang="fr-FR" sz="1000" baseline="0" dirty="0"/>
              <a:t>, 2012: 653)</a:t>
            </a:r>
            <a:endParaRPr lang="fr-FR" sz="1000" dirty="0"/>
          </a:p>
        </p:txBody>
      </p:sp>
      <p:sp>
        <p:nvSpPr>
          <p:cNvPr id="4" name="Espace réservé du numéro de diapositive 3"/>
          <p:cNvSpPr>
            <a:spLocks noGrp="1"/>
          </p:cNvSpPr>
          <p:nvPr>
            <p:ph type="sldNum" sz="quarter" idx="10"/>
          </p:nvPr>
        </p:nvSpPr>
        <p:spPr/>
        <p:txBody>
          <a:bodyPr/>
          <a:lstStyle/>
          <a:p>
            <a:fld id="{E236458F-C28E-4B95-BDC5-07ECB79901DC}" type="slidenum">
              <a:rPr lang="fr-FR" smtClean="0"/>
              <a:pPr/>
              <a:t>6</a:t>
            </a:fld>
            <a:endParaRPr lang="fr-FR"/>
          </a:p>
        </p:txBody>
      </p:sp>
    </p:spTree>
    <p:extLst>
      <p:ext uri="{BB962C8B-B14F-4D97-AF65-F5344CB8AC3E}">
        <p14:creationId xmlns:p14="http://schemas.microsoft.com/office/powerpoint/2010/main" val="875613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48641" y="307571"/>
            <a:ext cx="10607040" cy="2094810"/>
          </a:xfrm>
        </p:spPr>
        <p:txBody>
          <a:bodyPr anchor="b">
            <a:normAutofit/>
          </a:bodyPr>
          <a:lstStyle>
            <a:lvl1pPr algn="l">
              <a:lnSpc>
                <a:spcPct val="85000"/>
              </a:lnSpc>
              <a:defRPr sz="8000" spc="-50" baseline="0">
                <a:solidFill>
                  <a:schemeClr val="tx1">
                    <a:lumMod val="85000"/>
                    <a:lumOff val="15000"/>
                  </a:schemeClr>
                </a:solidFill>
              </a:defRPr>
            </a:lvl1pPr>
          </a:lstStyle>
          <a:p>
            <a:r>
              <a:rPr lang="fr-FR" dirty="0"/>
              <a:t>Cliquez et modifiez le titre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7F99780E-69D4-2348-BD8C-565879E67FB3}" type="datetime1">
              <a:rPr lang="fr-FR" smtClean="0"/>
              <a:t>29/05/2020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CB683BC-AE1F-DE49-BF09-E656C68BF192}" type="datetime1">
              <a:rPr lang="fr-FR" smtClean="0"/>
              <a:t>29/05/2020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93EF25B-D16D-F042-8799-DF4C9C5D09C0}" type="datetime1">
              <a:rPr lang="fr-FR" smtClean="0"/>
              <a:t>29/05/2020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3DAFB6A-C9B7-A748-BD28-85E70E13AE6B}" type="datetime1">
              <a:rPr lang="fr-FR" smtClean="0"/>
              <a:t>29/05/2020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fr-FR"/>
              <a:t>Cliquez et modifiez le titre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190F8EA-48DB-8B42-A06E-E952D1648126}" type="datetime1">
              <a:rPr lang="fr-FR" smtClean="0"/>
              <a:t>29/05/2020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fr-FR"/>
              <a:t>Cliquez et modifiez le titre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58F9C64C-95CF-484E-8970-B3A209A60AB8}" type="datetime1">
              <a:rPr lang="fr-FR" smtClean="0"/>
              <a:t>29/05/2020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fr-FR"/>
              <a:t>Cliquez et modifiez le titre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097280" y="2582334"/>
            <a:ext cx="4937760" cy="3378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17920" y="2582334"/>
            <a:ext cx="4937760" cy="33782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C44A063-E241-C44D-A992-676B3C5475DD}" type="datetime1">
              <a:rPr lang="fr-FR" smtClean="0"/>
              <a:t>29/05/2020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8EBD3D27-57C7-B648-BAC1-4A05F5917A08}" type="datetime1">
              <a:rPr lang="fr-FR" smtClean="0"/>
              <a:t>29/05/2020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FD911EE-9268-6249-AEB9-8AF3788735F2}" type="datetime1">
              <a:rPr lang="fr-FR" smtClean="0"/>
              <a:t>29/05/2020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fr-FR"/>
              <a:t>Cliquez et modifiez le titre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7C4E396-7794-6849-90E5-546B4A06EBD4}" type="datetime1">
              <a:rPr lang="fr-FR" smtClean="0"/>
              <a:t>29/05/2020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fr-FR"/>
              <a:t>Cliquez et modifiez le titre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EFEA233-E60F-1748-92DB-7D74D2554A58}" type="datetime1">
              <a:rPr lang="fr-FR" smtClean="0"/>
              <a:t>29/05/2020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fr-FR"/>
              <a:t>Cliquez et modifiez le titre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CECA98D-87A9-D041-8FEC-EF02B63BD3C4}" type="datetime1">
              <a:rPr lang="fr-FR" smtClean="0"/>
              <a:t>29/05/2020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7516" y="1792469"/>
            <a:ext cx="10058400" cy="1598537"/>
          </a:xfrm>
        </p:spPr>
        <p:txBody>
          <a:bodyPr>
            <a:normAutofit/>
          </a:bodyPr>
          <a:lstStyle/>
          <a:p>
            <a:pPr algn="ctr"/>
            <a:r>
              <a:rPr lang="fr-FR" sz="3200" b="1" dirty="0"/>
              <a:t>Economie morale, émotions et corps : </a:t>
            </a:r>
            <a:br>
              <a:rPr lang="fr-FR" sz="3200" b="1" dirty="0"/>
            </a:br>
            <a:r>
              <a:rPr lang="fr-FR" sz="3200" b="1" dirty="0"/>
              <a:t>leur rôle dans la construction des marges </a:t>
            </a:r>
            <a:br>
              <a:rPr lang="fr-FR" sz="3200" b="1" dirty="0"/>
            </a:br>
            <a:r>
              <a:rPr lang="fr-FR" sz="3200" b="1" dirty="0"/>
              <a:t>et la transformation sociale</a:t>
            </a:r>
          </a:p>
        </p:txBody>
      </p:sp>
      <p:sp>
        <p:nvSpPr>
          <p:cNvPr id="3" name="Sous-titre 2"/>
          <p:cNvSpPr>
            <a:spLocks noGrp="1"/>
          </p:cNvSpPr>
          <p:nvPr>
            <p:ph type="subTitle" idx="1"/>
          </p:nvPr>
        </p:nvSpPr>
        <p:spPr/>
        <p:txBody>
          <a:bodyPr/>
          <a:lstStyle/>
          <a:p>
            <a:pPr algn="ctr"/>
            <a:r>
              <a:rPr lang="fr-FR" dirty="0"/>
              <a:t>Sophie </a:t>
            </a:r>
            <a:r>
              <a:rPr lang="fr-FR" dirty="0" err="1"/>
              <a:t>Lewandowski</a:t>
            </a:r>
            <a:r>
              <a:rPr lang="fr-FR" dirty="0"/>
              <a:t>, Fatoumata </a:t>
            </a:r>
            <a:r>
              <a:rPr lang="fr-FR" dirty="0" err="1"/>
              <a:t>OUattara</a:t>
            </a:r>
            <a:endParaRPr lang="fr-FR" dirty="0"/>
          </a:p>
          <a:p>
            <a:pPr algn="ctr"/>
            <a:r>
              <a:rPr lang="fr-FR" dirty="0"/>
              <a:t>Séminaire, 28 mai 2020</a:t>
            </a:r>
          </a:p>
          <a:p>
            <a:endParaRPr lang="fr-FR" dirty="0"/>
          </a:p>
        </p:txBody>
      </p:sp>
      <p:sp>
        <p:nvSpPr>
          <p:cNvPr id="4" name="ZoneTexte 3"/>
          <p:cNvSpPr txBox="1"/>
          <p:nvPr/>
        </p:nvSpPr>
        <p:spPr>
          <a:xfrm>
            <a:off x="4873567" y="471331"/>
            <a:ext cx="2003367" cy="646331"/>
          </a:xfrm>
          <a:prstGeom prst="rect">
            <a:avLst/>
          </a:prstGeom>
          <a:noFill/>
        </p:spPr>
        <p:txBody>
          <a:bodyPr wrap="square" rtlCol="0">
            <a:spAutoFit/>
          </a:bodyPr>
          <a:lstStyle/>
          <a:p>
            <a:pPr algn="ctr"/>
            <a:r>
              <a:rPr lang="fr-FR" b="1" dirty="0"/>
              <a:t>PROJET MARGES </a:t>
            </a:r>
            <a:r>
              <a:rPr lang="fr-FR" dirty="0"/>
              <a:t>Thème transversal</a:t>
            </a:r>
          </a:p>
        </p:txBody>
      </p:sp>
      <p:sp>
        <p:nvSpPr>
          <p:cNvPr id="5" name="Espace réservé du numéro de diapositive 4"/>
          <p:cNvSpPr>
            <a:spLocks noGrp="1"/>
          </p:cNvSpPr>
          <p:nvPr>
            <p:ph type="sldNum" sz="quarter" idx="12"/>
          </p:nvPr>
        </p:nvSpPr>
        <p:spPr/>
        <p:txBody>
          <a:bodyPr/>
          <a:lstStyle/>
          <a:p>
            <a:fld id="{4FAB73BC-B049-4115-A692-8D63A059BFB8}" type="slidenum">
              <a:rPr lang="en-US" smtClean="0"/>
              <a:t>1</a:t>
            </a:fld>
            <a:endParaRPr lang="en-US" dirty="0"/>
          </a:p>
        </p:txBody>
      </p:sp>
    </p:spTree>
    <p:extLst>
      <p:ext uri="{BB962C8B-B14F-4D97-AF65-F5344CB8AC3E}">
        <p14:creationId xmlns:p14="http://schemas.microsoft.com/office/powerpoint/2010/main" val="1189641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07283" y="78683"/>
            <a:ext cx="9433530" cy="407664"/>
          </a:xfrm>
        </p:spPr>
        <p:txBody>
          <a:bodyPr>
            <a:noAutofit/>
          </a:bodyPr>
          <a:lstStyle/>
          <a:p>
            <a:r>
              <a:rPr lang="fr-FR" sz="2000" b="1" dirty="0"/>
              <a:t>ANNEXE  : Le rôle des émotions (affects) dans la reproduction ou la transformation sociale</a:t>
            </a:r>
          </a:p>
        </p:txBody>
      </p:sp>
      <p:sp>
        <p:nvSpPr>
          <p:cNvPr id="3" name="Espace réservé du contenu 2"/>
          <p:cNvSpPr>
            <a:spLocks noGrp="1"/>
          </p:cNvSpPr>
          <p:nvPr>
            <p:ph idx="1"/>
          </p:nvPr>
        </p:nvSpPr>
        <p:spPr>
          <a:xfrm>
            <a:off x="682413" y="1151467"/>
            <a:ext cx="10058400" cy="4023360"/>
          </a:xfrm>
        </p:spPr>
        <p:txBody>
          <a:bodyPr>
            <a:normAutofit/>
          </a:bodyPr>
          <a:lstStyle/>
          <a:p>
            <a:r>
              <a:rPr lang="fr-FR" sz="1300" b="1" i="1" dirty="0"/>
              <a:t>Julien Bernard, « Les voies d’approche des émotions », Terrains/Théories [Online], 2 | 2015 </a:t>
            </a:r>
          </a:p>
        </p:txBody>
      </p:sp>
      <p:sp>
        <p:nvSpPr>
          <p:cNvPr id="4" name="Espace réservé du numéro de diapositive 3"/>
          <p:cNvSpPr>
            <a:spLocks noGrp="1"/>
          </p:cNvSpPr>
          <p:nvPr>
            <p:ph type="sldNum" sz="quarter" idx="12"/>
          </p:nvPr>
        </p:nvSpPr>
        <p:spPr/>
        <p:txBody>
          <a:bodyPr/>
          <a:lstStyle/>
          <a:p>
            <a:fld id="{6113E31D-E2AB-40D1-8B51-AFA5AFEF393A}" type="slidenum">
              <a:rPr lang="en-US" smtClean="0"/>
              <a:t>10</a:t>
            </a:fld>
            <a:endParaRPr lang="en-US" dirty="0"/>
          </a:p>
        </p:txBody>
      </p:sp>
      <p:graphicFrame>
        <p:nvGraphicFramePr>
          <p:cNvPr id="5" name="Tableau 4"/>
          <p:cNvGraphicFramePr>
            <a:graphicFrameLocks noGrp="1"/>
          </p:cNvGraphicFramePr>
          <p:nvPr>
            <p:extLst>
              <p:ext uri="{D42A27DB-BD31-4B8C-83A1-F6EECF244321}">
                <p14:modId xmlns:p14="http://schemas.microsoft.com/office/powerpoint/2010/main" val="982906996"/>
              </p:ext>
            </p:extLst>
          </p:nvPr>
        </p:nvGraphicFramePr>
        <p:xfrm>
          <a:off x="228368" y="516185"/>
          <a:ext cx="11252199" cy="5943600"/>
        </p:xfrm>
        <a:graphic>
          <a:graphicData uri="http://schemas.openxmlformats.org/drawingml/2006/table">
            <a:tbl>
              <a:tblPr firstRow="1" firstCol="1" bandRow="1"/>
              <a:tblGrid>
                <a:gridCol w="2374822">
                  <a:extLst>
                    <a:ext uri="{9D8B030D-6E8A-4147-A177-3AD203B41FA5}">
                      <a16:colId xmlns:a16="http://schemas.microsoft.com/office/drawing/2014/main" val="20000"/>
                    </a:ext>
                  </a:extLst>
                </a:gridCol>
                <a:gridCol w="2208274">
                  <a:extLst>
                    <a:ext uri="{9D8B030D-6E8A-4147-A177-3AD203B41FA5}">
                      <a16:colId xmlns:a16="http://schemas.microsoft.com/office/drawing/2014/main" val="20001"/>
                    </a:ext>
                  </a:extLst>
                </a:gridCol>
                <a:gridCol w="3053836">
                  <a:extLst>
                    <a:ext uri="{9D8B030D-6E8A-4147-A177-3AD203B41FA5}">
                      <a16:colId xmlns:a16="http://schemas.microsoft.com/office/drawing/2014/main" val="20002"/>
                    </a:ext>
                  </a:extLst>
                </a:gridCol>
                <a:gridCol w="3615267">
                  <a:extLst>
                    <a:ext uri="{9D8B030D-6E8A-4147-A177-3AD203B41FA5}">
                      <a16:colId xmlns:a16="http://schemas.microsoft.com/office/drawing/2014/main" val="20003"/>
                    </a:ext>
                  </a:extLst>
                </a:gridCol>
              </a:tblGrid>
              <a:tr h="135468">
                <a:tc>
                  <a:txBody>
                    <a:bodyPr/>
                    <a:lstStyle/>
                    <a:p>
                      <a:pPr algn="ctr">
                        <a:spcAft>
                          <a:spcPts val="0"/>
                        </a:spcAft>
                      </a:pPr>
                      <a:r>
                        <a:rPr lang="fr-FR" sz="1000" b="1" kern="1200" dirty="0">
                          <a:solidFill>
                            <a:schemeClr val="tx1"/>
                          </a:solidFill>
                          <a:effectLst/>
                          <a:latin typeface="Calibri" charset="0"/>
                          <a:ea typeface="Calibri" charset="0"/>
                          <a:cs typeface="Times New Roman" charset="0"/>
                        </a:rPr>
                        <a:t>« NATURALISTE » </a:t>
                      </a:r>
                    </a:p>
                  </a:txBody>
                  <a:tcPr marL="33276" marR="332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spcAft>
                          <a:spcPts val="0"/>
                        </a:spcAft>
                      </a:pPr>
                      <a:r>
                        <a:rPr lang="fr-FR" sz="1000" b="1" dirty="0">
                          <a:effectLst/>
                          <a:latin typeface="Calibri" charset="0"/>
                          <a:ea typeface="Calibri" charset="0"/>
                          <a:cs typeface="Times New Roman" charset="0"/>
                        </a:rPr>
                        <a:t>« CONSTRUCTIVISTE » </a:t>
                      </a:r>
                    </a:p>
                  </a:txBody>
                  <a:tcPr marL="33276" marR="332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spcAft>
                          <a:spcPts val="0"/>
                        </a:spcAft>
                      </a:pPr>
                      <a:r>
                        <a:rPr lang="fr-FR" sz="1000" b="1" dirty="0">
                          <a:effectLst/>
                          <a:latin typeface="Calibri" charset="0"/>
                          <a:ea typeface="Calibri" charset="0"/>
                          <a:cs typeface="Times New Roman" charset="0"/>
                        </a:rPr>
                        <a:t>« DÉTERMINISTE »</a:t>
                      </a:r>
                      <a:endParaRPr lang="fr-FR" sz="1000" dirty="0">
                        <a:effectLst/>
                        <a:latin typeface="Calibri" charset="0"/>
                        <a:ea typeface="Calibri" charset="0"/>
                        <a:cs typeface="Times New Roman" charset="0"/>
                      </a:endParaRPr>
                    </a:p>
                  </a:txBody>
                  <a:tcPr marL="33276" marR="332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spcAft>
                          <a:spcPts val="0"/>
                        </a:spcAft>
                      </a:pPr>
                      <a:r>
                        <a:rPr lang="fr-FR" sz="1000" b="1" dirty="0">
                          <a:effectLst/>
                          <a:latin typeface="Calibri" charset="0"/>
                          <a:ea typeface="Calibri" charset="0"/>
                          <a:cs typeface="Times New Roman" charset="0"/>
                        </a:rPr>
                        <a:t>« DYNAMIQUES SOCIALES »</a:t>
                      </a:r>
                    </a:p>
                    <a:p>
                      <a:pPr algn="just">
                        <a:spcAft>
                          <a:spcPts val="0"/>
                        </a:spcAft>
                      </a:pPr>
                      <a:endParaRPr lang="fr-FR" sz="1000" dirty="0">
                        <a:effectLst/>
                        <a:latin typeface="Calibri" charset="0"/>
                        <a:ea typeface="Calibri" charset="0"/>
                        <a:cs typeface="Times New Roman" charset="0"/>
                      </a:endParaRPr>
                    </a:p>
                  </a:txBody>
                  <a:tcPr marL="33276" marR="332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0"/>
                  </a:ext>
                </a:extLst>
              </a:tr>
              <a:tr h="319519">
                <a:tc>
                  <a:txBody>
                    <a:bodyPr/>
                    <a:lstStyle/>
                    <a:p>
                      <a:pPr algn="just">
                        <a:spcAft>
                          <a:spcPts val="0"/>
                        </a:spcAft>
                      </a:pPr>
                      <a:r>
                        <a:rPr lang="fr-FR" sz="1000" b="1" kern="1200" dirty="0">
                          <a:solidFill>
                            <a:schemeClr val="tx1"/>
                          </a:solidFill>
                          <a:effectLst/>
                          <a:latin typeface="Calibri" charset="0"/>
                          <a:ea typeface="Calibri" charset="0"/>
                          <a:cs typeface="Times New Roman" charset="0"/>
                        </a:rPr>
                        <a:t>Emotions</a:t>
                      </a:r>
                      <a:r>
                        <a:rPr lang="fr-FR" sz="1000" b="1" kern="1200" baseline="0" dirty="0">
                          <a:solidFill>
                            <a:schemeClr val="tx1"/>
                          </a:solidFill>
                          <a:effectLst/>
                          <a:latin typeface="Calibri" charset="0"/>
                          <a:ea typeface="Calibri" charset="0"/>
                          <a:cs typeface="Times New Roman" charset="0"/>
                        </a:rPr>
                        <a:t> = r</a:t>
                      </a:r>
                      <a:r>
                        <a:rPr lang="fr-FR" sz="1000" b="1" kern="1200" dirty="0">
                          <a:solidFill>
                            <a:schemeClr val="tx1"/>
                          </a:solidFill>
                          <a:effectLst/>
                          <a:latin typeface="Calibri" charset="0"/>
                          <a:ea typeface="Calibri" charset="0"/>
                          <a:cs typeface="Times New Roman" charset="0"/>
                        </a:rPr>
                        <a:t>ôle du physiologique majeur</a:t>
                      </a:r>
                    </a:p>
                  </a:txBody>
                  <a:tcPr marL="33276" marR="332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fr-FR" sz="1000" b="1" dirty="0">
                          <a:effectLst/>
                          <a:latin typeface="Calibri" charset="0"/>
                          <a:ea typeface="Calibri" charset="0"/>
                          <a:cs typeface="Times New Roman" charset="0"/>
                        </a:rPr>
                        <a:t>Emotions  = produit social </a:t>
                      </a:r>
                    </a:p>
                    <a:p>
                      <a:pPr algn="just">
                        <a:spcAft>
                          <a:spcPts val="0"/>
                        </a:spcAft>
                      </a:pPr>
                      <a:r>
                        <a:rPr lang="fr-FR" sz="1000" b="1" dirty="0">
                          <a:effectLst/>
                          <a:latin typeface="Calibri" charset="0"/>
                          <a:ea typeface="Calibri" charset="0"/>
                          <a:cs typeface="Times New Roman" charset="0"/>
                        </a:rPr>
                        <a:t>relatif à des symboliques </a:t>
                      </a:r>
                    </a:p>
                    <a:p>
                      <a:pPr algn="just">
                        <a:spcAft>
                          <a:spcPts val="0"/>
                        </a:spcAft>
                      </a:pPr>
                      <a:r>
                        <a:rPr lang="fr-FR" sz="1000" b="1" dirty="0">
                          <a:effectLst/>
                          <a:latin typeface="Calibri" charset="0"/>
                          <a:ea typeface="Calibri" charset="0"/>
                          <a:cs typeface="Times New Roman" charset="0"/>
                        </a:rPr>
                        <a:t>hors du champ de la psychophysiologie. </a:t>
                      </a:r>
                      <a:endParaRPr lang="fr-FR" sz="1000" dirty="0">
                        <a:effectLst/>
                        <a:latin typeface="Calibri" charset="0"/>
                        <a:ea typeface="Calibri" charset="0"/>
                        <a:cs typeface="Times New Roman" charset="0"/>
                      </a:endParaRPr>
                    </a:p>
                  </a:txBody>
                  <a:tcPr marL="33276" marR="332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just">
                        <a:spcAft>
                          <a:spcPts val="0"/>
                        </a:spcAft>
                      </a:pPr>
                      <a:r>
                        <a:rPr lang="fr-FR" sz="1000" b="1" dirty="0">
                          <a:effectLst/>
                          <a:latin typeface="Calibri" charset="0"/>
                          <a:ea typeface="Calibri" charset="0"/>
                          <a:cs typeface="Times New Roman" charset="0"/>
                        </a:rPr>
                        <a:t>Emotions = produit social individualisé, intériorisé</a:t>
                      </a:r>
                    </a:p>
                    <a:p>
                      <a:pPr algn="just">
                        <a:spcAft>
                          <a:spcPts val="0"/>
                        </a:spcAft>
                      </a:pPr>
                      <a:r>
                        <a:rPr lang="fr-FR" sz="1000" b="1" dirty="0">
                          <a:effectLst/>
                          <a:latin typeface="Calibri" charset="0"/>
                          <a:ea typeface="Calibri" charset="0"/>
                          <a:cs typeface="Times New Roman" charset="0"/>
                        </a:rPr>
                        <a:t>Servant la coercition du groupe</a:t>
                      </a:r>
                    </a:p>
                    <a:p>
                      <a:pPr algn="just">
                        <a:spcAft>
                          <a:spcPts val="0"/>
                        </a:spcAft>
                      </a:pPr>
                      <a:r>
                        <a:rPr lang="fr-FR" sz="1000" b="1" dirty="0">
                          <a:effectLst/>
                          <a:latin typeface="Calibri" charset="0"/>
                          <a:ea typeface="Calibri" charset="0"/>
                          <a:cs typeface="Times New Roman" charset="0"/>
                        </a:rPr>
                        <a:t>La reproduction</a:t>
                      </a:r>
                    </a:p>
                  </a:txBody>
                  <a:tcPr marL="33276" marR="332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just">
                        <a:spcAft>
                          <a:spcPts val="0"/>
                        </a:spcAft>
                      </a:pPr>
                      <a:r>
                        <a:rPr lang="fr-FR" sz="1000" b="1" dirty="0">
                          <a:effectLst/>
                          <a:latin typeface="Calibri" charset="0"/>
                          <a:ea typeface="Calibri" charset="0"/>
                          <a:cs typeface="Times New Roman" charset="0"/>
                        </a:rPr>
                        <a:t>Historicité</a:t>
                      </a:r>
                      <a:endParaRPr lang="fr-FR" sz="1000" dirty="0">
                        <a:effectLst/>
                        <a:latin typeface="Calibri" charset="0"/>
                        <a:ea typeface="Calibri" charset="0"/>
                        <a:cs typeface="Times New Roman" charset="0"/>
                      </a:endParaRPr>
                    </a:p>
                    <a:p>
                      <a:pPr algn="just">
                        <a:spcAft>
                          <a:spcPts val="0"/>
                        </a:spcAft>
                      </a:pPr>
                      <a:r>
                        <a:rPr lang="fr-FR" sz="1000" b="1" dirty="0">
                          <a:effectLst/>
                          <a:latin typeface="Calibri" charset="0"/>
                          <a:ea typeface="Calibri" charset="0"/>
                          <a:cs typeface="Times New Roman" charset="0"/>
                        </a:rPr>
                        <a:t>Changements de régimes émotionnels, gouvernement des émotions</a:t>
                      </a:r>
                      <a:endParaRPr lang="fr-FR" sz="1000" dirty="0">
                        <a:effectLst/>
                        <a:latin typeface="Calibri" charset="0"/>
                        <a:ea typeface="Calibri" charset="0"/>
                        <a:cs typeface="Times New Roman" charset="0"/>
                      </a:endParaRPr>
                    </a:p>
                    <a:p>
                      <a:pPr algn="just">
                        <a:spcAft>
                          <a:spcPts val="0"/>
                        </a:spcAft>
                      </a:pPr>
                      <a:r>
                        <a:rPr lang="fr-FR" sz="1000" dirty="0">
                          <a:effectLst/>
                          <a:latin typeface="Calibri" charset="0"/>
                          <a:ea typeface="Calibri" charset="0"/>
                          <a:cs typeface="Times New Roman" charset="0"/>
                        </a:rPr>
                        <a:t> </a:t>
                      </a:r>
                    </a:p>
                  </a:txBody>
                  <a:tcPr marL="33276" marR="332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1"/>
                  </a:ext>
                </a:extLst>
              </a:tr>
              <a:tr h="830750">
                <a:tc>
                  <a:txBody>
                    <a:bodyPr/>
                    <a:lstStyle/>
                    <a:p>
                      <a:pPr algn="just">
                        <a:spcAft>
                          <a:spcPts val="0"/>
                        </a:spcAft>
                      </a:pPr>
                      <a:r>
                        <a:rPr lang="fr-FR" sz="1000" b="1" i="0" dirty="0">
                          <a:effectLst/>
                          <a:latin typeface="Calibri" charset="0"/>
                          <a:ea typeface="Calibri" charset="0"/>
                          <a:cs typeface="Times New Roman" charset="0"/>
                        </a:rPr>
                        <a:t>Programmation</a:t>
                      </a:r>
                      <a:r>
                        <a:rPr lang="fr-FR" sz="1000" i="1" baseline="0" dirty="0">
                          <a:effectLst/>
                          <a:latin typeface="Calibri" charset="0"/>
                          <a:ea typeface="Calibri" charset="0"/>
                          <a:cs typeface="Times New Roman" charset="0"/>
                        </a:rPr>
                        <a:t> : </a:t>
                      </a:r>
                    </a:p>
                    <a:p>
                      <a:pPr algn="just">
                        <a:spcAft>
                          <a:spcPts val="0"/>
                        </a:spcAft>
                      </a:pPr>
                      <a:r>
                        <a:rPr lang="fr-FR" sz="1000" dirty="0">
                          <a:effectLst/>
                          <a:latin typeface="Calibri" charset="0"/>
                          <a:ea typeface="Calibri" charset="0"/>
                          <a:cs typeface="Times New Roman" charset="0"/>
                        </a:rPr>
                        <a:t>Emotions innées et universelles (programmation)</a:t>
                      </a:r>
                      <a:r>
                        <a:rPr lang="fr-FR" sz="1000" i="1" dirty="0">
                          <a:effectLst/>
                          <a:latin typeface="Calibri" charset="0"/>
                          <a:ea typeface="Calibri" charset="0"/>
                          <a:cs typeface="Times New Roman" charset="0"/>
                        </a:rPr>
                        <a:t> Darwin</a:t>
                      </a:r>
                      <a:endParaRPr lang="fr-FR" sz="1000" dirty="0">
                        <a:effectLst/>
                        <a:latin typeface="Calibri" charset="0"/>
                        <a:ea typeface="Calibri" charset="0"/>
                        <a:cs typeface="Times New Roman" charset="0"/>
                      </a:endParaRPr>
                    </a:p>
                    <a:p>
                      <a:pPr algn="just">
                        <a:spcAft>
                          <a:spcPts val="0"/>
                        </a:spcAft>
                      </a:pPr>
                      <a:endParaRPr lang="fr-FR" sz="1000" b="1" dirty="0">
                        <a:effectLst/>
                        <a:latin typeface="Calibri" charset="0"/>
                        <a:ea typeface="Calibri" charset="0"/>
                        <a:cs typeface="Times New Roman" charset="0"/>
                      </a:endParaRPr>
                    </a:p>
                    <a:p>
                      <a:pPr algn="just">
                        <a:spcAft>
                          <a:spcPts val="0"/>
                        </a:spcAft>
                      </a:pPr>
                      <a:r>
                        <a:rPr lang="fr-FR" sz="1000" b="1" dirty="0">
                          <a:effectLst/>
                          <a:latin typeface="Calibri" charset="0"/>
                          <a:ea typeface="Calibri" charset="0"/>
                          <a:cs typeface="Times New Roman" charset="0"/>
                        </a:rPr>
                        <a:t>Behavioriste : </a:t>
                      </a:r>
                      <a:endParaRPr lang="fr-FR" sz="1000" dirty="0">
                        <a:effectLst/>
                        <a:latin typeface="Calibri" charset="0"/>
                        <a:ea typeface="Calibri" charset="0"/>
                        <a:cs typeface="Times New Roman" charset="0"/>
                      </a:endParaRPr>
                    </a:p>
                    <a:p>
                      <a:pPr algn="just">
                        <a:spcAft>
                          <a:spcPts val="0"/>
                        </a:spcAft>
                      </a:pPr>
                      <a:r>
                        <a:rPr lang="fr-FR" sz="1000" dirty="0">
                          <a:effectLst/>
                          <a:latin typeface="Calibri" charset="0"/>
                          <a:ea typeface="Calibri" charset="0"/>
                          <a:cs typeface="Times New Roman" charset="0"/>
                        </a:rPr>
                        <a:t>Réaction physio &gt; cerveau déclenche émotion</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000" i="1" dirty="0">
                          <a:effectLst/>
                          <a:latin typeface="Calibri" charset="0"/>
                          <a:ea typeface="Calibri" charset="0"/>
                          <a:cs typeface="Times New Roman" charset="0"/>
                        </a:rPr>
                        <a:t>William James,</a:t>
                      </a:r>
                      <a:r>
                        <a:rPr lang="fr-FR" sz="1000" i="1" baseline="0" dirty="0">
                          <a:effectLst/>
                          <a:latin typeface="Calibri" charset="0"/>
                          <a:ea typeface="Calibri" charset="0"/>
                          <a:cs typeface="Times New Roman" charset="0"/>
                        </a:rPr>
                        <a:t> </a:t>
                      </a:r>
                      <a:r>
                        <a:rPr lang="fr-FR" sz="1000" i="1" dirty="0">
                          <a:effectLst/>
                          <a:latin typeface="Calibri" charset="0"/>
                          <a:ea typeface="Calibri" charset="0"/>
                          <a:cs typeface="Times New Roman" charset="0"/>
                        </a:rPr>
                        <a:t>Antonio </a:t>
                      </a:r>
                      <a:r>
                        <a:rPr lang="fr-FR" sz="1000" i="1" dirty="0" err="1">
                          <a:effectLst/>
                          <a:latin typeface="Calibri" charset="0"/>
                          <a:ea typeface="Calibri" charset="0"/>
                          <a:cs typeface="Times New Roman" charset="0"/>
                        </a:rPr>
                        <a:t>Damasio</a:t>
                      </a:r>
                      <a:r>
                        <a:rPr lang="fr-FR" sz="1000" i="1" dirty="0">
                          <a:effectLst/>
                          <a:latin typeface="Calibri" charset="0"/>
                          <a:ea typeface="Calibri" charset="0"/>
                          <a:cs typeface="Times New Roman" charset="0"/>
                        </a:rPr>
                        <a:t> </a:t>
                      </a:r>
                      <a:endParaRPr lang="fr-FR" sz="1000" i="1" baseline="0" dirty="0">
                        <a:effectLst/>
                        <a:latin typeface="Calibri" charset="0"/>
                        <a:ea typeface="Calibri" charset="0"/>
                        <a:cs typeface="Times New Roman" charset="0"/>
                      </a:endParaRPr>
                    </a:p>
                    <a:p>
                      <a:pPr algn="just">
                        <a:spcAft>
                          <a:spcPts val="0"/>
                        </a:spcAft>
                      </a:pPr>
                      <a:endParaRPr lang="fr-FR" sz="1000" dirty="0">
                        <a:effectLst/>
                        <a:latin typeface="Calibri" charset="0"/>
                        <a:ea typeface="Calibri" charset="0"/>
                        <a:cs typeface="Times New Roman" charset="0"/>
                      </a:endParaRPr>
                    </a:p>
                  </a:txBody>
                  <a:tcPr marL="33276" marR="332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000" b="1" dirty="0">
                          <a:effectLst/>
                          <a:latin typeface="Calibri" charset="0"/>
                          <a:ea typeface="Calibri" charset="0"/>
                          <a:cs typeface="Times New Roman" charset="0"/>
                        </a:rPr>
                        <a:t>Le social joue sur la possibilité d’expression et même de ressenti des émotions</a:t>
                      </a:r>
                      <a:endParaRPr lang="fr-FR" sz="1000" dirty="0">
                        <a:effectLst/>
                        <a:latin typeface="Calibri" charset="0"/>
                        <a:ea typeface="Calibri" charset="0"/>
                        <a:cs typeface="Times New Roman" charset="0"/>
                      </a:endParaRPr>
                    </a:p>
                    <a:p>
                      <a:pPr algn="just">
                        <a:spcAft>
                          <a:spcPts val="0"/>
                        </a:spcAft>
                      </a:pPr>
                      <a:endParaRPr lang="fr-FR" sz="1000" b="1" dirty="0">
                        <a:effectLst/>
                        <a:latin typeface="Calibri" charset="0"/>
                        <a:ea typeface="Calibri" charset="0"/>
                        <a:cs typeface="Times New Roman" charset="0"/>
                      </a:endParaRPr>
                    </a:p>
                    <a:p>
                      <a:pPr algn="just">
                        <a:spcAft>
                          <a:spcPts val="0"/>
                        </a:spcAft>
                      </a:pPr>
                      <a:endParaRPr lang="fr-FR" sz="1000" b="1" dirty="0">
                        <a:effectLst/>
                        <a:latin typeface="Calibri" charset="0"/>
                        <a:ea typeface="Calibri" charset="0"/>
                        <a:cs typeface="Times New Roman" charset="0"/>
                      </a:endParaRPr>
                    </a:p>
                    <a:p>
                      <a:pPr algn="just">
                        <a:spcAft>
                          <a:spcPts val="0"/>
                        </a:spcAft>
                      </a:pPr>
                      <a:endParaRPr lang="fr-FR" sz="1000" dirty="0">
                        <a:effectLst/>
                        <a:latin typeface="Calibri" charset="0"/>
                        <a:ea typeface="Calibri" charset="0"/>
                        <a:cs typeface="Times New Roman" charset="0"/>
                      </a:endParaRPr>
                    </a:p>
                  </a:txBody>
                  <a:tcPr marL="33276" marR="332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fr-FR" sz="1000" b="1" i="1" dirty="0">
                          <a:effectLst/>
                          <a:latin typeface="Calibri" charset="0"/>
                          <a:ea typeface="Calibri" charset="0"/>
                          <a:cs typeface="Times New Roman" charset="0"/>
                        </a:rPr>
                        <a:t>Durkheim, Le suicide 1895 </a:t>
                      </a:r>
                      <a:endParaRPr lang="fr-FR" sz="1000" b="1" dirty="0">
                        <a:effectLst/>
                        <a:latin typeface="Calibri" charset="0"/>
                        <a:ea typeface="Calibri" charset="0"/>
                        <a:cs typeface="Times New Roman" charset="0"/>
                      </a:endParaRPr>
                    </a:p>
                    <a:p>
                      <a:pPr algn="just">
                        <a:spcAft>
                          <a:spcPts val="0"/>
                        </a:spcAft>
                      </a:pPr>
                      <a:r>
                        <a:rPr lang="fr-FR" sz="1000" dirty="0">
                          <a:effectLst/>
                          <a:latin typeface="Calibri" charset="0"/>
                          <a:ea typeface="Calibri" charset="0"/>
                          <a:cs typeface="Times New Roman" charset="0"/>
                        </a:rPr>
                        <a:t>Emotions produits individualisés de types sociaux généraux</a:t>
                      </a:r>
                    </a:p>
                    <a:p>
                      <a:pPr algn="just">
                        <a:spcAft>
                          <a:spcPts val="0"/>
                        </a:spcAft>
                      </a:pPr>
                      <a:r>
                        <a:rPr lang="fr-FR" sz="1000" dirty="0">
                          <a:effectLst/>
                          <a:latin typeface="Calibri" charset="0"/>
                          <a:ea typeface="Calibri" charset="0"/>
                          <a:cs typeface="Times New Roman" charset="0"/>
                        </a:rPr>
                        <a:t>Obligation de mettre nos émotions en harmonie avec ceux de notre groupe en particulier lors des situations ritualisées</a:t>
                      </a:r>
                    </a:p>
                    <a:p>
                      <a:pPr algn="just">
                        <a:spcAft>
                          <a:spcPts val="0"/>
                        </a:spcAft>
                      </a:pPr>
                      <a:endParaRPr lang="fr-FR" sz="1000" dirty="0">
                        <a:effectLst/>
                        <a:latin typeface="Calibri" charset="0"/>
                        <a:ea typeface="Calibri" charset="0"/>
                        <a:cs typeface="Times New Roman" charset="0"/>
                      </a:endParaRPr>
                    </a:p>
                    <a:p>
                      <a:pPr algn="just">
                        <a:spcAft>
                          <a:spcPts val="0"/>
                        </a:spcAft>
                      </a:pPr>
                      <a:r>
                        <a:rPr lang="fr-FR" sz="1000" b="1" i="1" dirty="0">
                          <a:effectLst/>
                          <a:latin typeface="Calibri" charset="0"/>
                          <a:ea typeface="Calibri" charset="0"/>
                          <a:cs typeface="Times New Roman" charset="0"/>
                        </a:rPr>
                        <a:t>Mauss Rapport psy et soc 1924 </a:t>
                      </a:r>
                      <a:endParaRPr lang="fr-FR" sz="1000" b="1" dirty="0">
                        <a:effectLst/>
                        <a:latin typeface="Calibri" charset="0"/>
                        <a:ea typeface="Calibri" charset="0"/>
                        <a:cs typeface="Times New Roman" charset="0"/>
                      </a:endParaRPr>
                    </a:p>
                    <a:p>
                      <a:pPr algn="just">
                        <a:spcAft>
                          <a:spcPts val="0"/>
                        </a:spcAft>
                      </a:pPr>
                      <a:r>
                        <a:rPr lang="fr-FR" sz="1000" dirty="0">
                          <a:effectLst/>
                          <a:latin typeface="Calibri" charset="0"/>
                          <a:ea typeface="Calibri" charset="0"/>
                          <a:cs typeface="Times New Roman" charset="0"/>
                        </a:rPr>
                        <a:t>Les émotions sont les expressions d’un corps socialement façonné.</a:t>
                      </a:r>
                      <a:r>
                        <a:rPr lang="fr-FR" sz="1000" baseline="0" dirty="0">
                          <a:effectLst/>
                          <a:latin typeface="Calibri" charset="0"/>
                          <a:ea typeface="Calibri" charset="0"/>
                          <a:cs typeface="Times New Roman" charset="0"/>
                        </a:rPr>
                        <a:t> </a:t>
                      </a:r>
                      <a:r>
                        <a:rPr lang="fr-FR" sz="1000" dirty="0">
                          <a:effectLst/>
                          <a:latin typeface="Calibri" charset="0"/>
                          <a:ea typeface="Calibri" charset="0"/>
                          <a:cs typeface="Times New Roman" charset="0"/>
                        </a:rPr>
                        <a:t>[culturelle émotionnelle]</a:t>
                      </a:r>
                      <a:r>
                        <a:rPr lang="fr-FR" sz="1000" i="1" dirty="0">
                          <a:effectLst/>
                          <a:latin typeface="Calibri" charset="0"/>
                          <a:ea typeface="Calibri" charset="0"/>
                          <a:cs typeface="Times New Roman" charset="0"/>
                        </a:rPr>
                        <a:t> </a:t>
                      </a:r>
                    </a:p>
                    <a:p>
                      <a:pPr algn="just">
                        <a:spcAft>
                          <a:spcPts val="0"/>
                        </a:spcAft>
                      </a:pPr>
                      <a:endParaRPr lang="fr-FR" sz="1000" i="1" dirty="0">
                        <a:effectLst/>
                        <a:latin typeface="Calibri" charset="0"/>
                        <a:ea typeface="Calibri" charset="0"/>
                        <a:cs typeface="Times New Roman" charset="0"/>
                      </a:endParaRPr>
                    </a:p>
                    <a:p>
                      <a:pPr algn="just">
                        <a:spcAft>
                          <a:spcPts val="0"/>
                        </a:spcAft>
                      </a:pPr>
                      <a:r>
                        <a:rPr lang="fr-FR" sz="1000" b="1" i="1" dirty="0">
                          <a:effectLst/>
                          <a:latin typeface="Calibri" charset="0"/>
                          <a:ea typeface="Calibri" charset="0"/>
                          <a:cs typeface="Times New Roman" charset="0"/>
                        </a:rPr>
                        <a:t>F Héritier (structuralisme)</a:t>
                      </a:r>
                      <a:endParaRPr lang="fr-FR" sz="1000" b="1" dirty="0">
                        <a:effectLst/>
                        <a:latin typeface="Calibri" charset="0"/>
                        <a:ea typeface="Calibri" charset="0"/>
                        <a:cs typeface="Times New Roman" charset="0"/>
                      </a:endParaRPr>
                    </a:p>
                    <a:p>
                      <a:pPr algn="just">
                        <a:spcAft>
                          <a:spcPts val="0"/>
                        </a:spcAft>
                      </a:pPr>
                      <a:r>
                        <a:rPr lang="fr-FR" sz="1000" dirty="0">
                          <a:effectLst/>
                          <a:latin typeface="Calibri" charset="0"/>
                          <a:ea typeface="Calibri" charset="0"/>
                          <a:cs typeface="Times New Roman" charset="0"/>
                        </a:rPr>
                        <a:t>Le corps : « le point d’ancrage de la pensée et de l’ordre social »</a:t>
                      </a:r>
                    </a:p>
                    <a:p>
                      <a:pPr algn="just">
                        <a:spcAft>
                          <a:spcPts val="0"/>
                        </a:spcAft>
                      </a:pPr>
                      <a:endParaRPr lang="fr-FR" sz="1000" dirty="0">
                        <a:effectLst/>
                        <a:latin typeface="Calibri" charset="0"/>
                        <a:ea typeface="Calibri" charset="0"/>
                        <a:cs typeface="Times New Roman" charset="0"/>
                      </a:endParaRPr>
                    </a:p>
                  </a:txBody>
                  <a:tcPr marL="33276" marR="332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fr-FR" sz="1000" b="1" dirty="0">
                          <a:effectLst/>
                          <a:latin typeface="Calibri" charset="0"/>
                          <a:ea typeface="Calibri" charset="0"/>
                          <a:cs typeface="Times New Roman" charset="0"/>
                        </a:rPr>
                        <a:t>Exemples de changement historiques : </a:t>
                      </a:r>
                    </a:p>
                    <a:p>
                      <a:pPr algn="just">
                        <a:spcAft>
                          <a:spcPts val="0"/>
                        </a:spcAft>
                      </a:pPr>
                      <a:r>
                        <a:rPr lang="fr-FR" sz="1000" dirty="0">
                          <a:effectLst/>
                          <a:latin typeface="Calibri" charset="0"/>
                          <a:ea typeface="Calibri" charset="0"/>
                          <a:cs typeface="Times New Roman" charset="0"/>
                        </a:rPr>
                        <a:t>-18eme Période sentimentaliste  </a:t>
                      </a:r>
                      <a:r>
                        <a:rPr lang="fr-FR" sz="1000" dirty="0" err="1">
                          <a:effectLst/>
                          <a:latin typeface="Calibri" charset="0"/>
                          <a:ea typeface="Calibri" charset="0"/>
                          <a:cs typeface="Times New Roman" charset="0"/>
                        </a:rPr>
                        <a:t>Reddy</a:t>
                      </a:r>
                      <a:r>
                        <a:rPr lang="fr-FR" sz="1000" dirty="0">
                          <a:effectLst/>
                          <a:latin typeface="Calibri" charset="0"/>
                          <a:ea typeface="Calibri" charset="0"/>
                          <a:cs typeface="Times New Roman" charset="0"/>
                        </a:rPr>
                        <a:t> William The navigation au Feeling. A </a:t>
                      </a:r>
                      <a:r>
                        <a:rPr lang="fr-FR" sz="1000" dirty="0" err="1">
                          <a:effectLst/>
                          <a:latin typeface="Calibri" charset="0"/>
                          <a:ea typeface="Calibri" charset="0"/>
                          <a:cs typeface="Times New Roman" charset="0"/>
                        </a:rPr>
                        <a:t>framework</a:t>
                      </a:r>
                      <a:r>
                        <a:rPr lang="fr-FR" sz="1000" dirty="0">
                          <a:effectLst/>
                          <a:latin typeface="Calibri" charset="0"/>
                          <a:ea typeface="Calibri" charset="0"/>
                          <a:cs typeface="Times New Roman" charset="0"/>
                        </a:rPr>
                        <a:t> for the </a:t>
                      </a:r>
                      <a:r>
                        <a:rPr lang="fr-FR" sz="1000" dirty="0" err="1">
                          <a:effectLst/>
                          <a:latin typeface="Calibri" charset="0"/>
                          <a:ea typeface="Calibri" charset="0"/>
                          <a:cs typeface="Times New Roman" charset="0"/>
                        </a:rPr>
                        <a:t>history</a:t>
                      </a:r>
                      <a:r>
                        <a:rPr lang="fr-FR" sz="1000" dirty="0">
                          <a:effectLst/>
                          <a:latin typeface="Calibri" charset="0"/>
                          <a:ea typeface="Calibri" charset="0"/>
                          <a:cs typeface="Times New Roman" charset="0"/>
                        </a:rPr>
                        <a:t> of </a:t>
                      </a:r>
                      <a:r>
                        <a:rPr lang="fr-FR" sz="1000" dirty="0" err="1">
                          <a:effectLst/>
                          <a:latin typeface="Calibri" charset="0"/>
                          <a:ea typeface="Calibri" charset="0"/>
                          <a:cs typeface="Times New Roman" charset="0"/>
                        </a:rPr>
                        <a:t>emotions</a:t>
                      </a:r>
                      <a:r>
                        <a:rPr lang="fr-FR" sz="1000" dirty="0">
                          <a:effectLst/>
                          <a:latin typeface="Calibri" charset="0"/>
                          <a:ea typeface="Calibri" charset="0"/>
                          <a:cs typeface="Times New Roman" charset="0"/>
                        </a:rPr>
                        <a:t> 2001</a:t>
                      </a:r>
                    </a:p>
                    <a:p>
                      <a:pPr algn="just">
                        <a:spcAft>
                          <a:spcPts val="0"/>
                        </a:spcAft>
                      </a:pPr>
                      <a:r>
                        <a:rPr lang="fr-FR" sz="1000" dirty="0">
                          <a:effectLst/>
                          <a:latin typeface="Calibri" charset="0"/>
                          <a:ea typeface="Calibri" charset="0"/>
                          <a:cs typeface="Times New Roman" charset="0"/>
                        </a:rPr>
                        <a:t>- 1850-1950 fort contrôle des émotions (W Cas)</a:t>
                      </a:r>
                    </a:p>
                    <a:p>
                      <a:pPr algn="just">
                        <a:spcAft>
                          <a:spcPts val="0"/>
                        </a:spcAft>
                      </a:pPr>
                      <a:r>
                        <a:rPr lang="fr-FR" sz="1000" dirty="0">
                          <a:effectLst/>
                          <a:latin typeface="Calibri" charset="0"/>
                          <a:ea typeface="Calibri" charset="0"/>
                          <a:cs typeface="Times New Roman" charset="0"/>
                        </a:rPr>
                        <a:t> -20-21eme siècle injonction à dévoiler ses sentiments </a:t>
                      </a:r>
                    </a:p>
                    <a:p>
                      <a:pPr algn="just">
                        <a:spcAft>
                          <a:spcPts val="0"/>
                        </a:spcAft>
                      </a:pPr>
                      <a:r>
                        <a:rPr lang="fr-FR" sz="1000" dirty="0">
                          <a:effectLst/>
                          <a:latin typeface="Calibri" charset="0"/>
                          <a:ea typeface="Calibri" charset="0"/>
                          <a:cs typeface="Times New Roman" charset="0"/>
                        </a:rPr>
                        <a:t>=manière de se penser comme sujet R Castel Claudine </a:t>
                      </a:r>
                      <a:r>
                        <a:rPr lang="fr-FR" sz="1000" dirty="0" err="1">
                          <a:effectLst/>
                          <a:latin typeface="Calibri" charset="0"/>
                          <a:ea typeface="Calibri" charset="0"/>
                          <a:cs typeface="Times New Roman" charset="0"/>
                        </a:rPr>
                        <a:t>Haroche</a:t>
                      </a:r>
                      <a:r>
                        <a:rPr lang="fr-FR" sz="1000" dirty="0">
                          <a:effectLst/>
                          <a:latin typeface="Calibri" charset="0"/>
                          <a:ea typeface="Calibri" charset="0"/>
                          <a:cs typeface="Times New Roman" charset="0"/>
                        </a:rPr>
                        <a:t> Propriété privée </a:t>
                      </a:r>
                      <a:r>
                        <a:rPr lang="fr-FR" sz="1000" dirty="0" err="1">
                          <a:effectLst/>
                          <a:latin typeface="Calibri" charset="0"/>
                          <a:ea typeface="Calibri" charset="0"/>
                          <a:cs typeface="Times New Roman" charset="0"/>
                        </a:rPr>
                        <a:t>prop</a:t>
                      </a:r>
                      <a:r>
                        <a:rPr lang="fr-FR" sz="1000" dirty="0">
                          <a:effectLst/>
                          <a:latin typeface="Calibri" charset="0"/>
                          <a:ea typeface="Calibri" charset="0"/>
                          <a:cs typeface="Times New Roman" charset="0"/>
                        </a:rPr>
                        <a:t> sociale </a:t>
                      </a:r>
                      <a:r>
                        <a:rPr lang="fr-FR" sz="1000" dirty="0" err="1">
                          <a:effectLst/>
                          <a:latin typeface="Calibri" charset="0"/>
                          <a:ea typeface="Calibri" charset="0"/>
                          <a:cs typeface="Times New Roman" charset="0"/>
                        </a:rPr>
                        <a:t>prop</a:t>
                      </a:r>
                      <a:r>
                        <a:rPr lang="fr-FR" sz="1000" dirty="0">
                          <a:effectLst/>
                          <a:latin typeface="Calibri" charset="0"/>
                          <a:ea typeface="Calibri" charset="0"/>
                          <a:cs typeface="Times New Roman" charset="0"/>
                        </a:rPr>
                        <a:t> de soi</a:t>
                      </a:r>
                    </a:p>
                    <a:p>
                      <a:pPr algn="just">
                        <a:spcAft>
                          <a:spcPts val="0"/>
                        </a:spcAft>
                      </a:pPr>
                      <a:r>
                        <a:rPr lang="fr-FR" sz="1000" dirty="0">
                          <a:effectLst/>
                          <a:latin typeface="Calibri" charset="0"/>
                          <a:ea typeface="Calibri" charset="0"/>
                          <a:cs typeface="Times New Roman" charset="0"/>
                        </a:rPr>
                        <a:t>= injonction capitalisme Eva </a:t>
                      </a:r>
                      <a:r>
                        <a:rPr lang="fr-FR" sz="1000" dirty="0" err="1">
                          <a:effectLst/>
                          <a:latin typeface="Calibri" charset="0"/>
                          <a:ea typeface="Calibri" charset="0"/>
                          <a:cs typeface="Times New Roman" charset="0"/>
                        </a:rPr>
                        <a:t>Illouz</a:t>
                      </a:r>
                      <a:r>
                        <a:rPr lang="fr-FR" sz="1000" dirty="0">
                          <a:effectLst/>
                          <a:latin typeface="Calibri" charset="0"/>
                          <a:ea typeface="Calibri" charset="0"/>
                          <a:cs typeface="Times New Roman" charset="0"/>
                        </a:rPr>
                        <a:t> les émotions du capitalisme</a:t>
                      </a:r>
                    </a:p>
                    <a:p>
                      <a:pPr algn="just">
                        <a:spcAft>
                          <a:spcPts val="0"/>
                        </a:spcAft>
                      </a:pPr>
                      <a:r>
                        <a:rPr lang="fr-FR" sz="1000" b="1" dirty="0">
                          <a:effectLst/>
                          <a:latin typeface="Calibri" charset="0"/>
                          <a:ea typeface="Calibri" charset="0"/>
                          <a:cs typeface="Times New Roman" charset="0"/>
                        </a:rPr>
                        <a:t>Modes explications des émotions comme facteur de changements : </a:t>
                      </a:r>
                    </a:p>
                    <a:p>
                      <a:pPr algn="just">
                        <a:spcAft>
                          <a:spcPts val="0"/>
                        </a:spcAft>
                      </a:pPr>
                      <a:r>
                        <a:rPr lang="fr-FR" sz="1000" dirty="0">
                          <a:effectLst/>
                          <a:latin typeface="Calibri" charset="0"/>
                          <a:ea typeface="Calibri" charset="0"/>
                          <a:cs typeface="Times New Roman" charset="0"/>
                        </a:rPr>
                        <a:t>1/Force autonome, comporte en elle même une tendance à l’action cours de l’action et de la communication)</a:t>
                      </a:r>
                    </a:p>
                    <a:p>
                      <a:pPr algn="just">
                        <a:spcAft>
                          <a:spcPts val="0"/>
                        </a:spcAft>
                      </a:pPr>
                      <a:r>
                        <a:rPr lang="fr-FR" sz="1000" dirty="0">
                          <a:effectLst/>
                          <a:latin typeface="Calibri" charset="0"/>
                          <a:ea typeface="Calibri" charset="0"/>
                          <a:cs typeface="Times New Roman" charset="0"/>
                        </a:rPr>
                        <a:t>2/ décalage entre valeurs, objectifs et réalité telle qu’elle est perçue. </a:t>
                      </a:r>
                      <a:r>
                        <a:rPr lang="fr-FR" sz="1000" i="1" dirty="0">
                          <a:effectLst/>
                          <a:latin typeface="Calibri" charset="0"/>
                          <a:ea typeface="Calibri" charset="0"/>
                          <a:cs typeface="Times New Roman" charset="0"/>
                        </a:rPr>
                        <a:t>Bourdieu</a:t>
                      </a:r>
                      <a:r>
                        <a:rPr lang="fr-FR" sz="1000" dirty="0">
                          <a:effectLst/>
                          <a:latin typeface="Calibri" charset="0"/>
                          <a:ea typeface="Calibri" charset="0"/>
                          <a:cs typeface="Times New Roman" charset="0"/>
                        </a:rPr>
                        <a:t> : facteur inhibition, </a:t>
                      </a:r>
                      <a:r>
                        <a:rPr lang="fr-FR" sz="1000" i="1" dirty="0">
                          <a:effectLst/>
                          <a:latin typeface="Calibri" charset="0"/>
                          <a:ea typeface="Calibri" charset="0"/>
                          <a:cs typeface="Times New Roman" charset="0"/>
                        </a:rPr>
                        <a:t>Pierre livet</a:t>
                      </a:r>
                      <a:r>
                        <a:rPr lang="fr-FR" sz="1000" dirty="0">
                          <a:effectLst/>
                          <a:latin typeface="Calibri" charset="0"/>
                          <a:ea typeface="Calibri" charset="0"/>
                          <a:cs typeface="Times New Roman" charset="0"/>
                        </a:rPr>
                        <a:t> facteur de mise en mouvement Situations d’émotions collectives résistantes aux révisions/</a:t>
                      </a:r>
                      <a:r>
                        <a:rPr lang="fr-FR" sz="1000" dirty="0" err="1">
                          <a:effectLst/>
                          <a:latin typeface="Calibri" charset="0"/>
                          <a:ea typeface="Calibri" charset="0"/>
                          <a:cs typeface="Times New Roman" charset="0"/>
                        </a:rPr>
                        <a:t>chgt</a:t>
                      </a:r>
                      <a:r>
                        <a:rPr lang="fr-FR" sz="1000" dirty="0">
                          <a:effectLst/>
                          <a:latin typeface="Calibri" charset="0"/>
                          <a:ea typeface="Calibri" charset="0"/>
                          <a:cs typeface="Times New Roman" charset="0"/>
                        </a:rPr>
                        <a:t> (rituels, rassemblements communautaires) ou les mettant en jeu (mouvement sociaux)</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000" dirty="0">
                          <a:effectLst/>
                          <a:latin typeface="Calibri" charset="0"/>
                          <a:ea typeface="Calibri" charset="0"/>
                          <a:cs typeface="Times New Roman" charset="0"/>
                        </a:rPr>
                        <a:t>3/ </a:t>
                      </a:r>
                      <a:r>
                        <a:rPr lang="fr-FR" sz="1000" dirty="0" err="1">
                          <a:effectLst/>
                          <a:latin typeface="Calibri" charset="0"/>
                          <a:ea typeface="Calibri" charset="0"/>
                          <a:cs typeface="Times New Roman" charset="0"/>
                        </a:rPr>
                        <a:t>emotion</a:t>
                      </a:r>
                      <a:r>
                        <a:rPr lang="fr-FR" sz="1000" dirty="0">
                          <a:effectLst/>
                          <a:latin typeface="Calibri" charset="0"/>
                          <a:ea typeface="Calibri" charset="0"/>
                          <a:cs typeface="Times New Roman" charset="0"/>
                        </a:rPr>
                        <a:t> : action sur le monde qui provoque des réactions au niveau situationnel ou plus largement</a:t>
                      </a:r>
                    </a:p>
                    <a:p>
                      <a:pPr algn="just">
                        <a:spcAft>
                          <a:spcPts val="0"/>
                        </a:spcAft>
                      </a:pPr>
                      <a:endParaRPr lang="fr-FR" sz="1000" dirty="0">
                        <a:effectLst/>
                        <a:latin typeface="Calibri" charset="0"/>
                        <a:ea typeface="Calibri" charset="0"/>
                        <a:cs typeface="Times New Roman" charset="0"/>
                      </a:endParaRPr>
                    </a:p>
                  </a:txBody>
                  <a:tcPr marL="33276" marR="332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964268">
                <a:tc>
                  <a:txBody>
                    <a:bodyPr/>
                    <a:lstStyle/>
                    <a:p>
                      <a:pPr algn="just">
                        <a:spcAft>
                          <a:spcPts val="0"/>
                        </a:spcAft>
                      </a:pPr>
                      <a:r>
                        <a:rPr lang="fr-FR" sz="1000" b="1" dirty="0">
                          <a:effectLst/>
                          <a:latin typeface="Calibri" charset="0"/>
                          <a:ea typeface="Calibri" charset="0"/>
                          <a:cs typeface="Times New Roman" charset="0"/>
                        </a:rPr>
                        <a:t>Cognitiviste : </a:t>
                      </a:r>
                    </a:p>
                    <a:p>
                      <a:pPr algn="just">
                        <a:spcAft>
                          <a:spcPts val="0"/>
                        </a:spcAft>
                      </a:pPr>
                      <a:r>
                        <a:rPr lang="fr-FR" sz="1000" b="1" dirty="0">
                          <a:effectLst/>
                          <a:latin typeface="Calibri" charset="0"/>
                          <a:ea typeface="Calibri" charset="0"/>
                          <a:cs typeface="Times New Roman" charset="0"/>
                        </a:rPr>
                        <a:t>Une activité corticale (dispo d’esprit du sujet face au monde) pré existe à la stimulation sensorielle. Jugement de l’individu en fonction de leurs jugements et de leurs désirs</a:t>
                      </a:r>
                      <a:endParaRPr lang="fr-FR" sz="1000" dirty="0">
                        <a:effectLst/>
                        <a:latin typeface="Calibri" charset="0"/>
                        <a:ea typeface="Calibri" charset="0"/>
                        <a:cs typeface="Times New Roman"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fr-FR" sz="1000" i="1" dirty="0">
                          <a:effectLst/>
                          <a:latin typeface="Calibri" charset="0"/>
                          <a:ea typeface="Calibri" charset="0"/>
                          <a:cs typeface="Times New Roman" charset="0"/>
                        </a:rPr>
                        <a:t>Klaus Scherer-</a:t>
                      </a:r>
                    </a:p>
                    <a:p>
                      <a:pPr algn="just">
                        <a:spcAft>
                          <a:spcPts val="0"/>
                        </a:spcAft>
                      </a:pPr>
                      <a:endParaRPr lang="fr-FR" sz="1000" dirty="0">
                        <a:effectLst/>
                        <a:latin typeface="Calibri" charset="0"/>
                        <a:ea typeface="Calibri" charset="0"/>
                        <a:cs typeface="Times New Roman" charset="0"/>
                      </a:endParaRPr>
                    </a:p>
                    <a:p>
                      <a:pPr algn="l">
                        <a:spcAft>
                          <a:spcPts val="0"/>
                        </a:spcAft>
                      </a:pPr>
                      <a:r>
                        <a:rPr lang="fr-FR" sz="1000" b="1" dirty="0">
                          <a:solidFill>
                            <a:schemeClr val="tx1"/>
                          </a:solidFill>
                          <a:effectLst/>
                          <a:latin typeface="Calibri" charset="0"/>
                          <a:ea typeface="Calibri" charset="0"/>
                          <a:cs typeface="Times New Roman" charset="0"/>
                        </a:rPr>
                        <a:t>Neurosciences cognitives et affectives</a:t>
                      </a:r>
                      <a:endParaRPr lang="fr-FR" sz="1000" dirty="0">
                        <a:solidFill>
                          <a:schemeClr val="tx1"/>
                        </a:solidFill>
                        <a:effectLst/>
                        <a:latin typeface="Calibri" charset="0"/>
                        <a:ea typeface="Calibri" charset="0"/>
                        <a:cs typeface="Times New Roman" charset="0"/>
                      </a:endParaRPr>
                    </a:p>
                    <a:p>
                      <a:pPr algn="l">
                        <a:spcAft>
                          <a:spcPts val="0"/>
                        </a:spcAft>
                      </a:pPr>
                      <a:r>
                        <a:rPr lang="fr-FR" sz="1000" i="1" dirty="0">
                          <a:solidFill>
                            <a:schemeClr val="tx1"/>
                          </a:solidFill>
                          <a:effectLst/>
                          <a:latin typeface="Calibri" charset="0"/>
                          <a:ea typeface="Calibri" charset="0"/>
                          <a:cs typeface="Times New Roman" charset="0"/>
                        </a:rPr>
                        <a:t>Deluermoz,</a:t>
                      </a:r>
                      <a:r>
                        <a:rPr lang="fr-FR" sz="1000" i="1" baseline="0" dirty="0">
                          <a:solidFill>
                            <a:schemeClr val="tx1"/>
                          </a:solidFill>
                          <a:effectLst/>
                          <a:latin typeface="Calibri" charset="0"/>
                          <a:ea typeface="Calibri" charset="0"/>
                          <a:cs typeface="Times New Roman" charset="0"/>
                        </a:rPr>
                        <a:t> </a:t>
                      </a:r>
                      <a:r>
                        <a:rPr lang="fr-FR" sz="1000" i="1" baseline="0" dirty="0" err="1">
                          <a:solidFill>
                            <a:schemeClr val="tx1"/>
                          </a:solidFill>
                          <a:effectLst/>
                          <a:latin typeface="Calibri" charset="0"/>
                          <a:ea typeface="Calibri" charset="0"/>
                          <a:cs typeface="Times New Roman" charset="0"/>
                        </a:rPr>
                        <a:t>Dahaene</a:t>
                      </a:r>
                      <a:endParaRPr lang="fr-FR" sz="1000" i="1" baseline="0" dirty="0">
                        <a:solidFill>
                          <a:schemeClr val="tx1"/>
                        </a:solidFill>
                        <a:effectLst/>
                        <a:latin typeface="Calibri" charset="0"/>
                        <a:ea typeface="Calibri" charset="0"/>
                        <a:cs typeface="Times New Roman" charset="0"/>
                      </a:endParaRPr>
                    </a:p>
                    <a:p>
                      <a:pPr algn="l">
                        <a:spcAft>
                          <a:spcPts val="0"/>
                        </a:spcAft>
                      </a:pPr>
                      <a:r>
                        <a:rPr lang="fr-FR" sz="1000" baseline="0" dirty="0">
                          <a:solidFill>
                            <a:schemeClr val="tx1"/>
                          </a:solidFill>
                          <a:effectLst/>
                          <a:latin typeface="Calibri" charset="0"/>
                          <a:ea typeface="Calibri" charset="0"/>
                          <a:cs typeface="Times New Roman" charset="0"/>
                        </a:rPr>
                        <a:t>Critique  : </a:t>
                      </a:r>
                      <a:r>
                        <a:rPr lang="fr-FR" sz="1000" i="1" dirty="0">
                          <a:solidFill>
                            <a:schemeClr val="tx1"/>
                          </a:solidFill>
                          <a:effectLst/>
                          <a:latin typeface="Calibri" charset="0"/>
                          <a:ea typeface="Calibri" charset="0"/>
                          <a:cs typeface="Times New Roman" charset="0"/>
                        </a:rPr>
                        <a:t>F Vidal F Ortega </a:t>
                      </a:r>
                      <a:r>
                        <a:rPr lang="fr-FR" sz="1000" dirty="0">
                          <a:solidFill>
                            <a:schemeClr val="tx1"/>
                          </a:solidFill>
                          <a:effectLst/>
                          <a:latin typeface="Calibri" charset="0"/>
                          <a:ea typeface="Calibri" charset="0"/>
                          <a:cs typeface="Times New Roman" charset="0"/>
                        </a:rPr>
                        <a:t>(</a:t>
                      </a:r>
                      <a:r>
                        <a:rPr lang="fr-FR" sz="1000" dirty="0" err="1">
                          <a:solidFill>
                            <a:schemeClr val="tx1"/>
                          </a:solidFill>
                          <a:effectLst/>
                          <a:latin typeface="Calibri" charset="0"/>
                          <a:ea typeface="Calibri" charset="0"/>
                          <a:cs typeface="Times New Roman" charset="0"/>
                        </a:rPr>
                        <a:t>Being</a:t>
                      </a:r>
                      <a:r>
                        <a:rPr lang="fr-FR" sz="1000" dirty="0">
                          <a:solidFill>
                            <a:schemeClr val="tx1"/>
                          </a:solidFill>
                          <a:effectLst/>
                          <a:latin typeface="Calibri" charset="0"/>
                          <a:ea typeface="Calibri" charset="0"/>
                          <a:cs typeface="Times New Roman" charset="0"/>
                        </a:rPr>
                        <a:t> </a:t>
                      </a:r>
                      <a:r>
                        <a:rPr lang="fr-FR" sz="1000" dirty="0" err="1">
                          <a:solidFill>
                            <a:schemeClr val="tx1"/>
                          </a:solidFill>
                          <a:effectLst/>
                          <a:latin typeface="Calibri" charset="0"/>
                          <a:ea typeface="Calibri" charset="0"/>
                          <a:cs typeface="Times New Roman" charset="0"/>
                        </a:rPr>
                        <a:t>Brains</a:t>
                      </a:r>
                      <a:r>
                        <a:rPr lang="fr-FR" sz="1000" dirty="0">
                          <a:solidFill>
                            <a:schemeClr val="tx1"/>
                          </a:solidFill>
                          <a:effectLst/>
                          <a:latin typeface="Calibri" charset="0"/>
                          <a:ea typeface="Calibri" charset="0"/>
                          <a:cs typeface="Times New Roman" charset="0"/>
                        </a:rPr>
                        <a:t>)</a:t>
                      </a:r>
                    </a:p>
                    <a:p>
                      <a:pPr algn="l">
                        <a:spcAft>
                          <a:spcPts val="0"/>
                        </a:spcAft>
                      </a:pPr>
                      <a:r>
                        <a:rPr lang="fr-FR" sz="1000" dirty="0" err="1">
                          <a:solidFill>
                            <a:schemeClr val="tx1"/>
                          </a:solidFill>
                          <a:effectLst/>
                          <a:latin typeface="Calibri" charset="0"/>
                          <a:ea typeface="Calibri" charset="0"/>
                          <a:cs typeface="Times New Roman" charset="0"/>
                        </a:rPr>
                        <a:t>Epistémo</a:t>
                      </a:r>
                      <a:r>
                        <a:rPr lang="fr-FR" sz="1000" dirty="0">
                          <a:solidFill>
                            <a:schemeClr val="tx1"/>
                          </a:solidFill>
                          <a:effectLst/>
                          <a:latin typeface="Calibri" charset="0"/>
                          <a:ea typeface="Calibri" charset="0"/>
                          <a:cs typeface="Times New Roman" charset="0"/>
                        </a:rPr>
                        <a:t> : </a:t>
                      </a:r>
                      <a:r>
                        <a:rPr lang="fr-FR" sz="1000" i="1" dirty="0">
                          <a:solidFill>
                            <a:schemeClr val="tx1"/>
                          </a:solidFill>
                          <a:effectLst/>
                          <a:latin typeface="Calibri" charset="0"/>
                          <a:ea typeface="Calibri" charset="0"/>
                          <a:cs typeface="Times New Roman" charset="0"/>
                        </a:rPr>
                        <a:t>A Ehrenberg </a:t>
                      </a:r>
                      <a:r>
                        <a:rPr lang="fr-FR" sz="1000" dirty="0">
                          <a:solidFill>
                            <a:schemeClr val="tx1"/>
                          </a:solidFill>
                          <a:effectLst/>
                          <a:latin typeface="Calibri" charset="0"/>
                          <a:ea typeface="Calibri" charset="0"/>
                          <a:cs typeface="Times New Roman" charset="0"/>
                        </a:rPr>
                        <a:t>(la mécanique des passions. Cerveau, comportement, société)</a:t>
                      </a:r>
                    </a:p>
                    <a:p>
                      <a:pPr algn="just">
                        <a:spcAft>
                          <a:spcPts val="0"/>
                        </a:spcAft>
                      </a:pPr>
                      <a:endParaRPr lang="fr-FR" sz="1000" dirty="0">
                        <a:effectLst/>
                        <a:latin typeface="Calibri" charset="0"/>
                        <a:ea typeface="Calibri" charset="0"/>
                        <a:cs typeface="Times New Roman" charset="0"/>
                      </a:endParaRPr>
                    </a:p>
                  </a:txBody>
                  <a:tcPr marL="33276" marR="332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fr-FR" sz="1000" b="1" dirty="0">
                          <a:effectLst/>
                          <a:latin typeface="Calibri" charset="0"/>
                          <a:ea typeface="Calibri" charset="0"/>
                          <a:cs typeface="Times New Roman" charset="0"/>
                        </a:rPr>
                        <a:t>Interpréter son ressenti corporel nécessite le filtre d’un entendement socialement modelé. </a:t>
                      </a:r>
                      <a:endParaRPr lang="fr-FR" sz="1000" dirty="0">
                        <a:effectLst/>
                        <a:latin typeface="Calibri" charset="0"/>
                        <a:ea typeface="Calibri" charset="0"/>
                        <a:cs typeface="Times New Roman" charset="0"/>
                      </a:endParaRPr>
                    </a:p>
                    <a:p>
                      <a:pPr algn="just">
                        <a:spcAft>
                          <a:spcPts val="0"/>
                        </a:spcAft>
                      </a:pPr>
                      <a:r>
                        <a:rPr lang="fr-FR" sz="1000" i="1" dirty="0">
                          <a:effectLst/>
                          <a:latin typeface="Calibri" charset="0"/>
                          <a:ea typeface="Calibri" charset="0"/>
                          <a:cs typeface="Times New Roman" charset="0"/>
                        </a:rPr>
                        <a:t>Ex Robert Levy</a:t>
                      </a:r>
                      <a:endParaRPr lang="fr-FR" sz="1000" dirty="0">
                        <a:effectLst/>
                        <a:latin typeface="Calibri" charset="0"/>
                        <a:ea typeface="Calibri" charset="0"/>
                        <a:cs typeface="Times New Roman" charset="0"/>
                      </a:endParaRPr>
                    </a:p>
                    <a:p>
                      <a:pPr algn="just">
                        <a:spcAft>
                          <a:spcPts val="0"/>
                        </a:spcAft>
                      </a:pPr>
                      <a:r>
                        <a:rPr lang="fr-FR" sz="1000" dirty="0">
                          <a:effectLst/>
                          <a:latin typeface="Calibri" charset="0"/>
                          <a:ea typeface="Calibri" charset="0"/>
                          <a:cs typeface="Times New Roman" charset="0"/>
                        </a:rPr>
                        <a:t>Tahitiens plus de mots pour la colère que pour la tristesse</a:t>
                      </a:r>
                    </a:p>
                    <a:p>
                      <a:pPr algn="just">
                        <a:spcAft>
                          <a:spcPts val="0"/>
                        </a:spcAft>
                      </a:pPr>
                      <a:endParaRPr lang="fr-FR" sz="1000" b="1" dirty="0">
                        <a:effectLst/>
                        <a:latin typeface="Calibri" charset="0"/>
                        <a:ea typeface="Calibri" charset="0"/>
                        <a:cs typeface="Times New Roman" charset="0"/>
                      </a:endParaRPr>
                    </a:p>
                    <a:p>
                      <a:pPr algn="just">
                        <a:spcAft>
                          <a:spcPts val="0"/>
                        </a:spcAft>
                      </a:pPr>
                      <a:endParaRPr lang="fr-FR" sz="1000" b="1" dirty="0">
                        <a:effectLst/>
                        <a:latin typeface="Calibri" charset="0"/>
                        <a:ea typeface="Calibri" charset="0"/>
                        <a:cs typeface="Times New Roman" charset="0"/>
                      </a:endParaRPr>
                    </a:p>
                    <a:p>
                      <a:pPr algn="just">
                        <a:spcAft>
                          <a:spcPts val="0"/>
                        </a:spcAft>
                      </a:pPr>
                      <a:r>
                        <a:rPr lang="fr-FR" sz="1000" b="1" dirty="0">
                          <a:effectLst/>
                          <a:latin typeface="Calibri" charset="0"/>
                          <a:ea typeface="Calibri" charset="0"/>
                          <a:cs typeface="Times New Roman" charset="0"/>
                        </a:rPr>
                        <a:t>Certaines sociétés ne distinguent pas sensations, émotions et connaissances de la même manière</a:t>
                      </a:r>
                      <a:endParaRPr lang="fr-FR" sz="1000" dirty="0">
                        <a:effectLst/>
                        <a:latin typeface="Calibri" charset="0"/>
                        <a:ea typeface="Calibri" charset="0"/>
                        <a:cs typeface="Times New Roman" charset="0"/>
                      </a:endParaRPr>
                    </a:p>
                    <a:p>
                      <a:pPr algn="just">
                        <a:spcAft>
                          <a:spcPts val="0"/>
                        </a:spcAft>
                      </a:pPr>
                      <a:r>
                        <a:rPr lang="fr-FR" sz="1000" i="1" dirty="0">
                          <a:effectLst/>
                          <a:latin typeface="Calibri" charset="0"/>
                          <a:ea typeface="Calibri" charset="0"/>
                          <a:cs typeface="Times New Roman" charset="0"/>
                        </a:rPr>
                        <a:t>Ex Alexandre </a:t>
                      </a:r>
                      <a:r>
                        <a:rPr lang="fr-FR" sz="1000" i="1" dirty="0" err="1">
                          <a:effectLst/>
                          <a:latin typeface="Calibri" charset="0"/>
                          <a:ea typeface="Calibri" charset="0"/>
                          <a:cs typeface="Times New Roman" charset="0"/>
                        </a:rPr>
                        <a:t>Surrales</a:t>
                      </a:r>
                      <a:endParaRPr lang="fr-FR" sz="1000" dirty="0">
                        <a:effectLst/>
                        <a:latin typeface="Calibri" charset="0"/>
                        <a:ea typeface="Calibri" charset="0"/>
                        <a:cs typeface="Times New Roman" charset="0"/>
                      </a:endParaRPr>
                    </a:p>
                    <a:p>
                      <a:pPr algn="just">
                        <a:spcAft>
                          <a:spcPts val="0"/>
                        </a:spcAft>
                      </a:pPr>
                      <a:r>
                        <a:rPr lang="fr-FR" sz="1000" dirty="0">
                          <a:effectLst/>
                          <a:latin typeface="Calibri" charset="0"/>
                          <a:ea typeface="Calibri" charset="0"/>
                          <a:cs typeface="Times New Roman" charset="0"/>
                        </a:rPr>
                        <a:t>Indien </a:t>
                      </a:r>
                      <a:r>
                        <a:rPr lang="fr-FR" sz="1000" dirty="0" err="1">
                          <a:effectLst/>
                          <a:latin typeface="Calibri" charset="0"/>
                          <a:ea typeface="Calibri" charset="0"/>
                          <a:cs typeface="Times New Roman" charset="0"/>
                        </a:rPr>
                        <a:t>candoshi</a:t>
                      </a:r>
                      <a:r>
                        <a:rPr lang="fr-FR" sz="1000" dirty="0">
                          <a:effectLst/>
                          <a:latin typeface="Calibri" charset="0"/>
                          <a:ea typeface="Calibri" charset="0"/>
                          <a:cs typeface="Times New Roman" charset="0"/>
                        </a:rPr>
                        <a:t> </a:t>
                      </a:r>
                      <a:r>
                        <a:rPr lang="fr-FR" sz="1000" dirty="0" err="1">
                          <a:effectLst/>
                          <a:latin typeface="Calibri" charset="0"/>
                          <a:ea typeface="Calibri" charset="0"/>
                          <a:cs typeface="Times New Roman" charset="0"/>
                        </a:rPr>
                        <a:t>siege</a:t>
                      </a:r>
                      <a:r>
                        <a:rPr lang="fr-FR" sz="1000" dirty="0">
                          <a:effectLst/>
                          <a:latin typeface="Calibri" charset="0"/>
                          <a:ea typeface="Calibri" charset="0"/>
                          <a:cs typeface="Times New Roman" charset="0"/>
                        </a:rPr>
                        <a:t> des sensations ET de la connaissance dans le </a:t>
                      </a:r>
                      <a:r>
                        <a:rPr lang="fr-FR" sz="1000" dirty="0" err="1">
                          <a:effectLst/>
                          <a:latin typeface="Calibri" charset="0"/>
                          <a:ea typeface="Calibri" charset="0"/>
                          <a:cs typeface="Times New Roman" charset="0"/>
                        </a:rPr>
                        <a:t>coeur</a:t>
                      </a:r>
                      <a:endParaRPr lang="fr-FR" sz="1000" dirty="0">
                        <a:effectLst/>
                        <a:latin typeface="Calibri" charset="0"/>
                        <a:ea typeface="Calibri" charset="0"/>
                        <a:cs typeface="Times New Roman" charset="0"/>
                      </a:endParaRPr>
                    </a:p>
                  </a:txBody>
                  <a:tcPr marL="33276" marR="332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fr-FR" sz="1000" b="1" i="1" dirty="0">
                          <a:effectLst/>
                          <a:latin typeface="Calibri" charset="0"/>
                          <a:ea typeface="Calibri" charset="0"/>
                          <a:cs typeface="Times New Roman" charset="0"/>
                        </a:rPr>
                        <a:t>Bourdieu Méditations pascaliennes 97</a:t>
                      </a:r>
                      <a:endParaRPr lang="fr-FR" sz="1000" b="1" dirty="0">
                        <a:effectLst/>
                        <a:latin typeface="Calibri" charset="0"/>
                        <a:ea typeface="Calibri" charset="0"/>
                        <a:cs typeface="Times New Roman" charset="0"/>
                      </a:endParaRPr>
                    </a:p>
                    <a:p>
                      <a:pPr algn="just">
                        <a:spcAft>
                          <a:spcPts val="0"/>
                        </a:spcAft>
                      </a:pPr>
                      <a:r>
                        <a:rPr lang="fr-FR" sz="1000" dirty="0">
                          <a:effectLst/>
                          <a:latin typeface="Calibri" charset="0"/>
                          <a:ea typeface="Calibri" charset="0"/>
                          <a:cs typeface="Times New Roman" charset="0"/>
                        </a:rPr>
                        <a:t>« sens de sa place » : émotion comme produit du social mais aussi comme mécanisme de reproduction des inégalités. </a:t>
                      </a:r>
                    </a:p>
                    <a:p>
                      <a:pPr algn="just">
                        <a:spcAft>
                          <a:spcPts val="0"/>
                        </a:spcAft>
                      </a:pPr>
                      <a:r>
                        <a:rPr lang="fr-FR" sz="1000" dirty="0">
                          <a:effectLst/>
                          <a:latin typeface="Calibri" charset="0"/>
                          <a:ea typeface="Calibri" charset="0"/>
                          <a:cs typeface="Times New Roman" charset="0"/>
                        </a:rPr>
                        <a:t>Cite Goffman (figuration, maitrise des impressions données et donc des émotions)</a:t>
                      </a:r>
                    </a:p>
                    <a:p>
                      <a:pPr algn="just">
                        <a:spcAft>
                          <a:spcPts val="0"/>
                        </a:spcAft>
                      </a:pPr>
                      <a:r>
                        <a:rPr lang="fr-FR" sz="1000" dirty="0">
                          <a:effectLst/>
                          <a:latin typeface="Calibri" charset="0"/>
                          <a:ea typeface="Calibri" charset="0"/>
                          <a:cs typeface="Times New Roman" charset="0"/>
                        </a:rPr>
                        <a:t>« l’enfant incorpore du social sous forme d’affects, mais socialement colorés, qualifiés » (</a:t>
                      </a:r>
                      <a:r>
                        <a:rPr lang="fr-FR" sz="1000" dirty="0" err="1">
                          <a:effectLst/>
                          <a:latin typeface="Calibri" charset="0"/>
                          <a:ea typeface="Calibri" charset="0"/>
                          <a:cs typeface="Times New Roman" charset="0"/>
                        </a:rPr>
                        <a:t>bourdieu</a:t>
                      </a:r>
                      <a:r>
                        <a:rPr lang="fr-FR" sz="1000" dirty="0">
                          <a:effectLst/>
                          <a:latin typeface="Calibri" charset="0"/>
                          <a:ea typeface="Calibri" charset="0"/>
                          <a:cs typeface="Times New Roman" charset="0"/>
                        </a:rPr>
                        <a:t> p200)</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000" dirty="0">
                          <a:effectLst/>
                          <a:latin typeface="Calibri" charset="0"/>
                          <a:ea typeface="Calibri" charset="0"/>
                          <a:cs typeface="Times New Roman" charset="0"/>
                        </a:rPr>
                        <a:t> Habitus affectifs [?]. Les émotions sont (comme le gout) déterminées par la position, l’itinéraire social et la récurrence d’expériences typiques</a:t>
                      </a:r>
                    </a:p>
                  </a:txBody>
                  <a:tcPr marL="33276" marR="332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fr-FR" sz="1000" b="1" dirty="0">
                          <a:solidFill>
                            <a:schemeClr val="tx1"/>
                          </a:solidFill>
                          <a:effectLst/>
                          <a:latin typeface="Calibri" charset="0"/>
                          <a:ea typeface="Calibri" charset="0"/>
                          <a:cs typeface="Times New Roman" charset="0"/>
                        </a:rPr>
                        <a:t>Débats/Tendance actuelles : </a:t>
                      </a:r>
                    </a:p>
                    <a:p>
                      <a:pPr algn="just">
                        <a:spcAft>
                          <a:spcPts val="0"/>
                        </a:spcAft>
                      </a:pPr>
                      <a:r>
                        <a:rPr lang="fr-FR" sz="1000" dirty="0">
                          <a:solidFill>
                            <a:schemeClr val="tx1"/>
                          </a:solidFill>
                          <a:effectLst/>
                          <a:latin typeface="Calibri" charset="0"/>
                          <a:ea typeface="Calibri" charset="0"/>
                          <a:cs typeface="Times New Roman" charset="0"/>
                        </a:rPr>
                        <a:t>-Anthropologie des émotions (C Lutz G White) en réaction à la conception dominante de l’homme machine</a:t>
                      </a:r>
                    </a:p>
                    <a:p>
                      <a:pPr algn="just">
                        <a:spcAft>
                          <a:spcPts val="0"/>
                        </a:spcAft>
                      </a:pPr>
                      <a:r>
                        <a:rPr lang="fr-FR" sz="1000" dirty="0">
                          <a:solidFill>
                            <a:schemeClr val="tx1"/>
                          </a:solidFill>
                          <a:effectLst/>
                          <a:latin typeface="Calibri" charset="0"/>
                          <a:ea typeface="Calibri" charset="0"/>
                          <a:cs typeface="Times New Roman" charset="0"/>
                        </a:rPr>
                        <a:t>-80s : care sollicitude = </a:t>
                      </a:r>
                      <a:r>
                        <a:rPr lang="fr-FR" sz="1000" b="1" dirty="0">
                          <a:solidFill>
                            <a:schemeClr val="tx1"/>
                          </a:solidFill>
                          <a:effectLst/>
                          <a:latin typeface="Calibri" charset="0"/>
                          <a:ea typeface="Calibri" charset="0"/>
                          <a:cs typeface="Times New Roman" charset="0"/>
                        </a:rPr>
                        <a:t>neuroscience sociales</a:t>
                      </a:r>
                      <a:endParaRPr lang="fr-FR" sz="1000" dirty="0">
                        <a:solidFill>
                          <a:schemeClr val="tx1"/>
                        </a:solidFill>
                        <a:effectLst/>
                        <a:latin typeface="Calibri" charset="0"/>
                        <a:ea typeface="Calibri" charset="0"/>
                        <a:cs typeface="Times New Roman" charset="0"/>
                      </a:endParaRPr>
                    </a:p>
                    <a:p>
                      <a:pPr algn="just">
                        <a:spcAft>
                          <a:spcPts val="0"/>
                        </a:spcAft>
                      </a:pPr>
                      <a:r>
                        <a:rPr lang="fr-FR" sz="1000" dirty="0">
                          <a:solidFill>
                            <a:schemeClr val="tx1"/>
                          </a:solidFill>
                          <a:effectLst/>
                          <a:latin typeface="Calibri" charset="0"/>
                          <a:ea typeface="Calibri" charset="0"/>
                          <a:cs typeface="Times New Roman" charset="0"/>
                        </a:rPr>
                        <a:t>Coopération, intelligence empathique. Pour Ehrenberg : « l’assimilation entre coopération et bien être passe par le contrôle de soi, la self-régulation qui est un contrôle émotionnel’</a:t>
                      </a:r>
                    </a:p>
                    <a:p>
                      <a:pPr algn="just">
                        <a:spcAft>
                          <a:spcPts val="0"/>
                        </a:spcAft>
                      </a:pPr>
                      <a:endParaRPr lang="fr-FR" sz="1000" dirty="0">
                        <a:effectLst/>
                        <a:latin typeface="Calibri" charset="0"/>
                        <a:ea typeface="Calibri" charset="0"/>
                        <a:cs typeface="Times New Roman" charset="0"/>
                      </a:endParaRPr>
                    </a:p>
                  </a:txBody>
                  <a:tcPr marL="33276" marR="332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bl>
          </a:graphicData>
        </a:graphic>
      </p:graphicFrame>
      <p:sp>
        <p:nvSpPr>
          <p:cNvPr id="6" name="ZoneTexte 5"/>
          <p:cNvSpPr txBox="1"/>
          <p:nvPr/>
        </p:nvSpPr>
        <p:spPr>
          <a:xfrm>
            <a:off x="2331258" y="6568306"/>
            <a:ext cx="9745134" cy="246221"/>
          </a:xfrm>
          <a:prstGeom prst="rect">
            <a:avLst/>
          </a:prstGeom>
          <a:noFill/>
        </p:spPr>
        <p:txBody>
          <a:bodyPr wrap="square" rtlCol="0">
            <a:spAutoFit/>
          </a:bodyPr>
          <a:lstStyle/>
          <a:p>
            <a:r>
              <a:rPr lang="fr-FR" sz="1000" b="1" i="1" dirty="0"/>
              <a:t>Synthèse (</a:t>
            </a:r>
            <a:r>
              <a:rPr lang="fr-FR" sz="1000" b="1" i="1" dirty="0" err="1"/>
              <a:t>work</a:t>
            </a:r>
            <a:r>
              <a:rPr lang="fr-FR" sz="1000" b="1" i="1" dirty="0"/>
              <a:t> in </a:t>
            </a:r>
            <a:r>
              <a:rPr lang="fr-FR" sz="1000" b="1" i="1" dirty="0" err="1"/>
              <a:t>progress</a:t>
            </a:r>
            <a:r>
              <a:rPr lang="fr-FR" sz="1000" b="1" i="1" dirty="0"/>
              <a:t>) : S </a:t>
            </a:r>
            <a:r>
              <a:rPr lang="fr-FR" sz="1000" b="1" i="1" dirty="0" err="1"/>
              <a:t>Lewandowski</a:t>
            </a:r>
            <a:r>
              <a:rPr lang="fr-FR" sz="1000" b="1" i="1" dirty="0"/>
              <a:t> à partir de Julien Bernard, « Les voies d’approche des émotions »,</a:t>
            </a:r>
            <a:r>
              <a:rPr lang="fr-FR" sz="1000" i="1" dirty="0"/>
              <a:t> Terrains/Théories 2015 et de notes bibliographiques</a:t>
            </a:r>
          </a:p>
        </p:txBody>
      </p:sp>
    </p:spTree>
    <p:extLst>
      <p:ext uri="{BB962C8B-B14F-4D97-AF65-F5344CB8AC3E}">
        <p14:creationId xmlns:p14="http://schemas.microsoft.com/office/powerpoint/2010/main" val="1585990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2353" y="584483"/>
            <a:ext cx="10540130" cy="670560"/>
          </a:xfrm>
        </p:spPr>
        <p:txBody>
          <a:bodyPr>
            <a:normAutofit/>
          </a:bodyPr>
          <a:lstStyle/>
          <a:p>
            <a:pPr algn="ctr"/>
            <a:r>
              <a:rPr lang="fr-FR" sz="3200" b="1" dirty="0">
                <a:solidFill>
                  <a:schemeClr val="tx2"/>
                </a:solidFill>
              </a:rPr>
              <a:t>Marges, pouvoir d’action et transformations sociales</a:t>
            </a:r>
          </a:p>
        </p:txBody>
      </p:sp>
      <p:sp>
        <p:nvSpPr>
          <p:cNvPr id="3" name="Espace réservé du contenu 2"/>
          <p:cNvSpPr>
            <a:spLocks noGrp="1"/>
          </p:cNvSpPr>
          <p:nvPr>
            <p:ph idx="1"/>
          </p:nvPr>
        </p:nvSpPr>
        <p:spPr>
          <a:xfrm>
            <a:off x="321734" y="1568309"/>
            <a:ext cx="11548534" cy="4409157"/>
          </a:xfrm>
        </p:spPr>
        <p:txBody>
          <a:bodyPr>
            <a:normAutofit fontScale="55000" lnSpcReduction="20000"/>
          </a:bodyPr>
          <a:lstStyle/>
          <a:p>
            <a:r>
              <a:rPr lang="fr-FR" b="1" dirty="0"/>
              <a:t>Le projet « MARGES » : « Des marges aux normes  : transformations des liens familiaux en Afrique »</a:t>
            </a:r>
          </a:p>
          <a:p>
            <a:pPr>
              <a:lnSpc>
                <a:spcPct val="120000"/>
              </a:lnSpc>
              <a:spcBef>
                <a:spcPts val="0"/>
              </a:spcBef>
              <a:spcAft>
                <a:spcPts val="0"/>
              </a:spcAft>
            </a:pPr>
            <a:endParaRPr lang="fr-FR" b="1" dirty="0"/>
          </a:p>
          <a:p>
            <a:pPr>
              <a:lnSpc>
                <a:spcPct val="120000"/>
              </a:lnSpc>
              <a:spcBef>
                <a:spcPts val="0"/>
              </a:spcBef>
              <a:spcAft>
                <a:spcPts val="0"/>
              </a:spcAft>
            </a:pPr>
            <a:r>
              <a:rPr lang="fr-FR" b="1" dirty="0"/>
              <a:t>Transformation sociales </a:t>
            </a:r>
          </a:p>
          <a:p>
            <a:pPr>
              <a:lnSpc>
                <a:spcPct val="120000"/>
              </a:lnSpc>
              <a:spcBef>
                <a:spcPts val="0"/>
              </a:spcBef>
              <a:spcAft>
                <a:spcPts val="0"/>
              </a:spcAft>
            </a:pPr>
            <a:r>
              <a:rPr lang="fr-FR" dirty="0"/>
              <a:t>Comment les transformation sociales s’opèrent-elles ?  </a:t>
            </a:r>
          </a:p>
          <a:p>
            <a:pPr>
              <a:lnSpc>
                <a:spcPct val="120000"/>
              </a:lnSpc>
              <a:spcBef>
                <a:spcPts val="0"/>
              </a:spcBef>
              <a:spcAft>
                <a:spcPts val="0"/>
              </a:spcAft>
            </a:pPr>
            <a:r>
              <a:rPr lang="fr-FR" i="1" dirty="0"/>
              <a:t>Renversements de rapports de force ET - itérativement - métamorphose du système normatif </a:t>
            </a:r>
            <a:r>
              <a:rPr lang="fr-FR" dirty="0"/>
              <a:t>: représentations, règles, valeurs, normes, d’abord (socialement puis institutionnellement) (</a:t>
            </a:r>
            <a:r>
              <a:rPr lang="fr-FR" dirty="0" err="1"/>
              <a:t>liminarité</a:t>
            </a:r>
            <a:r>
              <a:rPr lang="fr-FR" dirty="0"/>
              <a:t> : Turner 90 : « processus, espace  de transformation entre norme sociale et norme institutionnelle »)</a:t>
            </a:r>
          </a:p>
          <a:p>
            <a:pPr>
              <a:lnSpc>
                <a:spcPct val="120000"/>
              </a:lnSpc>
              <a:spcBef>
                <a:spcPts val="0"/>
              </a:spcBef>
              <a:spcAft>
                <a:spcPts val="0"/>
              </a:spcAft>
            </a:pPr>
            <a:r>
              <a:rPr lang="fr-FR" dirty="0"/>
              <a:t>- Par le temps long : qu’est-ce qui fait (ou quand) une minorité devient une majorité (ex : instruction) </a:t>
            </a:r>
          </a:p>
          <a:p>
            <a:pPr>
              <a:lnSpc>
                <a:spcPct val="120000"/>
              </a:lnSpc>
              <a:spcBef>
                <a:spcPts val="0"/>
              </a:spcBef>
              <a:spcAft>
                <a:spcPts val="0"/>
              </a:spcAft>
            </a:pPr>
            <a:r>
              <a:rPr lang="fr-FR" dirty="0"/>
              <a:t>- Par des événements (qui accélèrent le temps long) : ex  : révolution française : conjonction intérêt classes moyennes et les classes populaires. </a:t>
            </a:r>
          </a:p>
          <a:p>
            <a:pPr>
              <a:lnSpc>
                <a:spcPct val="120000"/>
              </a:lnSpc>
              <a:spcBef>
                <a:spcPts val="0"/>
              </a:spcBef>
              <a:spcAft>
                <a:spcPts val="0"/>
              </a:spcAft>
            </a:pPr>
            <a:r>
              <a:rPr lang="mr-IN" b="1" dirty="0"/>
              <a:t>…</a:t>
            </a:r>
            <a:endParaRPr lang="fr-FR" b="1" dirty="0"/>
          </a:p>
          <a:p>
            <a:pPr>
              <a:lnSpc>
                <a:spcPct val="120000"/>
              </a:lnSpc>
              <a:spcBef>
                <a:spcPts val="0"/>
              </a:spcBef>
              <a:spcAft>
                <a:spcPts val="0"/>
              </a:spcAft>
            </a:pPr>
            <a:endParaRPr lang="fr-FR" b="1" dirty="0"/>
          </a:p>
          <a:p>
            <a:pPr>
              <a:lnSpc>
                <a:spcPct val="120000"/>
              </a:lnSpc>
              <a:spcBef>
                <a:spcPts val="0"/>
              </a:spcBef>
              <a:spcAft>
                <a:spcPts val="0"/>
              </a:spcAft>
            </a:pPr>
            <a:r>
              <a:rPr lang="fr-FR" b="1" dirty="0"/>
              <a:t>Marges et pouvoir d’action</a:t>
            </a:r>
          </a:p>
          <a:p>
            <a:pPr>
              <a:lnSpc>
                <a:spcPct val="120000"/>
              </a:lnSpc>
              <a:spcBef>
                <a:spcPts val="0"/>
              </a:spcBef>
              <a:spcAft>
                <a:spcPts val="0"/>
              </a:spcAft>
            </a:pPr>
            <a:r>
              <a:rPr lang="fr-FR" dirty="0"/>
              <a:t>Définition des marges </a:t>
            </a:r>
          </a:p>
          <a:p>
            <a:pPr>
              <a:lnSpc>
                <a:spcPct val="120000"/>
              </a:lnSpc>
              <a:spcBef>
                <a:spcPts val="0"/>
              </a:spcBef>
              <a:spcAft>
                <a:spcPts val="0"/>
              </a:spcAft>
            </a:pPr>
            <a:r>
              <a:rPr lang="fr-FR" dirty="0"/>
              <a:t>&gt; marges définie par les statistiques (ex 20% des familles monoparentales), </a:t>
            </a:r>
          </a:p>
          <a:p>
            <a:pPr>
              <a:lnSpc>
                <a:spcPct val="120000"/>
              </a:lnSpc>
              <a:spcBef>
                <a:spcPts val="0"/>
              </a:spcBef>
              <a:spcAft>
                <a:spcPts val="0"/>
              </a:spcAft>
            </a:pPr>
            <a:r>
              <a:rPr lang="fr-FR" dirty="0"/>
              <a:t>&gt; marges définies par les normes sociales : </a:t>
            </a:r>
          </a:p>
          <a:p>
            <a:pPr>
              <a:lnSpc>
                <a:spcPct val="120000"/>
              </a:lnSpc>
              <a:spcBef>
                <a:spcPts val="0"/>
              </a:spcBef>
              <a:spcAft>
                <a:spcPts val="0"/>
              </a:spcAft>
            </a:pPr>
            <a:r>
              <a:rPr lang="fr-FR" dirty="0"/>
              <a:t>= l’exclusion ou la stigmatisation sociale (ex : 80% les plus pauvres exclus du pouvoir et de la reconnaissance sociale). </a:t>
            </a:r>
            <a:r>
              <a:rPr lang="fr-FR" i="1" dirty="0"/>
              <a:t>La marge disqualifiée socialement nuit souvent au pouvoir et à la liberté d'action, mais elle peut être aussi une force de prise de liberté (obligée ou non), une capacité si l'action n'est pas possible dans des configurations validées par les normes</a:t>
            </a:r>
          </a:p>
          <a:p>
            <a:pPr>
              <a:lnSpc>
                <a:spcPct val="120000"/>
              </a:lnSpc>
              <a:spcBef>
                <a:spcPts val="0"/>
              </a:spcBef>
              <a:spcAft>
                <a:spcPts val="0"/>
              </a:spcAft>
            </a:pPr>
            <a:r>
              <a:rPr lang="fr-FR" dirty="0">
                <a:solidFill>
                  <a:schemeClr val="tx1"/>
                </a:solidFill>
              </a:rPr>
              <a:t>= le caractère exceptionnel valorisé socialement</a:t>
            </a:r>
          </a:p>
          <a:p>
            <a:pPr>
              <a:lnSpc>
                <a:spcPct val="120000"/>
              </a:lnSpc>
              <a:spcBef>
                <a:spcPts val="0"/>
              </a:spcBef>
              <a:spcAft>
                <a:spcPts val="0"/>
              </a:spcAft>
            </a:pPr>
            <a:r>
              <a:rPr lang="fr-FR" dirty="0">
                <a:solidFill>
                  <a:schemeClr val="tx1"/>
                </a:solidFill>
              </a:rPr>
              <a:t>Les marges statistiques ne sont pas toujours des marges sociales : ex : l’élite est statistiquement minoritaire.</a:t>
            </a:r>
            <a:r>
              <a:rPr lang="fr-FR" i="1" dirty="0">
                <a:solidFill>
                  <a:schemeClr val="tx1"/>
                </a:solidFill>
              </a:rPr>
              <a:t> La </a:t>
            </a:r>
            <a:r>
              <a:rPr lang="fr-FR" i="1" dirty="0"/>
              <a:t>marge (statistique) valorisée socialement, est une véritable prise de pouvoir d'action, elle possède une autorité</a:t>
            </a:r>
          </a:p>
          <a:p>
            <a:pPr>
              <a:lnSpc>
                <a:spcPct val="120000"/>
              </a:lnSpc>
              <a:spcBef>
                <a:spcPts val="0"/>
              </a:spcBef>
              <a:spcAft>
                <a:spcPts val="0"/>
              </a:spcAft>
            </a:pPr>
            <a:endParaRPr lang="fr-FR" dirty="0">
              <a:solidFill>
                <a:schemeClr val="accent2"/>
              </a:solidFill>
            </a:endParaRPr>
          </a:p>
          <a:p>
            <a:pPr>
              <a:lnSpc>
                <a:spcPct val="120000"/>
              </a:lnSpc>
              <a:spcBef>
                <a:spcPts val="0"/>
              </a:spcBef>
              <a:spcAft>
                <a:spcPts val="0"/>
              </a:spcAft>
            </a:pPr>
            <a:r>
              <a:rPr lang="fr-FR" b="1" dirty="0">
                <a:solidFill>
                  <a:schemeClr val="tx1"/>
                </a:solidFill>
              </a:rPr>
              <a:t>Le projet marge</a:t>
            </a:r>
            <a:endParaRPr lang="fr-FR" dirty="0">
              <a:solidFill>
                <a:schemeClr val="tx1"/>
              </a:solidFill>
            </a:endParaRPr>
          </a:p>
          <a:p>
            <a:pPr>
              <a:lnSpc>
                <a:spcPct val="120000"/>
              </a:lnSpc>
              <a:spcBef>
                <a:spcPts val="0"/>
              </a:spcBef>
              <a:spcAft>
                <a:spcPts val="0"/>
              </a:spcAft>
            </a:pPr>
            <a:r>
              <a:rPr lang="fr-FR" dirty="0">
                <a:solidFill>
                  <a:schemeClr val="tx1"/>
                </a:solidFill>
              </a:rPr>
              <a:t>Examine des situations marginales statistiquement et se pose la question de savoir si elles influencent ou non des normes sociales de l’ensemble de la société en prenant en compte les caractéristiques sociales de ces marges. </a:t>
            </a:r>
          </a:p>
          <a:p>
            <a:pPr>
              <a:lnSpc>
                <a:spcPct val="120000"/>
              </a:lnSpc>
              <a:spcBef>
                <a:spcPts val="0"/>
              </a:spcBef>
              <a:spcAft>
                <a:spcPts val="0"/>
              </a:spcAft>
            </a:pPr>
            <a:r>
              <a:rPr lang="fr-FR" dirty="0">
                <a:solidFill>
                  <a:schemeClr val="tx1"/>
                </a:solidFill>
              </a:rPr>
              <a:t>Par exemple, l’augmentation du nombre de familles monoparentales issues de l’élite culturelle et économique influence </a:t>
            </a:r>
            <a:r>
              <a:rPr lang="fr-FR" dirty="0" err="1">
                <a:solidFill>
                  <a:schemeClr val="tx1"/>
                </a:solidFill>
              </a:rPr>
              <a:t>t</a:t>
            </a:r>
            <a:r>
              <a:rPr lang="fr-FR" dirty="0">
                <a:solidFill>
                  <a:schemeClr val="tx1"/>
                </a:solidFill>
              </a:rPr>
              <a:t> elle plus le modèle social que les familles monoparentales issus des classes populaires ? Comment ? Pourquoi ?</a:t>
            </a:r>
          </a:p>
        </p:txBody>
      </p:sp>
      <p:sp>
        <p:nvSpPr>
          <p:cNvPr id="4" name="Espace réservé du numéro de diapositive 3"/>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1985433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0334" y="525496"/>
            <a:ext cx="7611533" cy="552027"/>
          </a:xfrm>
        </p:spPr>
        <p:txBody>
          <a:bodyPr>
            <a:noAutofit/>
          </a:bodyPr>
          <a:lstStyle/>
          <a:p>
            <a:pPr algn="ctr"/>
            <a:r>
              <a:rPr lang="fr-FR" sz="3200" b="1" dirty="0">
                <a:solidFill>
                  <a:schemeClr val="tx2"/>
                </a:solidFill>
              </a:rPr>
              <a:t>Marges : caractéristiques ou modes d’agir ?</a:t>
            </a:r>
            <a:br>
              <a:rPr lang="fr-FR" sz="3200" b="1" dirty="0">
                <a:solidFill>
                  <a:schemeClr val="tx2"/>
                </a:solidFill>
              </a:rPr>
            </a:br>
            <a:r>
              <a:rPr lang="fr-FR" sz="1600" b="1" dirty="0"/>
              <a:t>Liens avec les travaux de Théry et Hérault (Numéro Emulations)</a:t>
            </a:r>
          </a:p>
        </p:txBody>
      </p:sp>
      <p:sp>
        <p:nvSpPr>
          <p:cNvPr id="3" name="Espace réservé du contenu 2"/>
          <p:cNvSpPr>
            <a:spLocks noGrp="1"/>
          </p:cNvSpPr>
          <p:nvPr>
            <p:ph idx="1"/>
          </p:nvPr>
        </p:nvSpPr>
        <p:spPr>
          <a:xfrm>
            <a:off x="245534" y="1509042"/>
            <a:ext cx="11286066" cy="4358357"/>
          </a:xfrm>
        </p:spPr>
        <p:txBody>
          <a:bodyPr>
            <a:normAutofit fontScale="55000" lnSpcReduction="20000"/>
          </a:bodyPr>
          <a:lstStyle/>
          <a:p>
            <a:r>
              <a:rPr lang="fr-FR" sz="2500" b="1" dirty="0"/>
              <a:t>1/ LA MARGE COMME MODE D’AGIR</a:t>
            </a:r>
          </a:p>
          <a:p>
            <a:pPr marL="0" indent="0">
              <a:lnSpc>
                <a:spcPct val="120000"/>
              </a:lnSpc>
              <a:spcBef>
                <a:spcPts val="0"/>
              </a:spcBef>
              <a:spcAft>
                <a:spcPts val="0"/>
              </a:spcAft>
              <a:buNone/>
            </a:pPr>
            <a:endParaRPr lang="fr-FR" sz="2200" b="1" dirty="0"/>
          </a:p>
          <a:p>
            <a:pPr marL="0" indent="0">
              <a:lnSpc>
                <a:spcPct val="120000"/>
              </a:lnSpc>
              <a:spcBef>
                <a:spcPts val="0"/>
              </a:spcBef>
              <a:spcAft>
                <a:spcPts val="0"/>
              </a:spcAft>
              <a:buNone/>
            </a:pPr>
            <a:r>
              <a:rPr lang="fr-FR" sz="2200" b="1" dirty="0"/>
              <a:t>Théry et Hérault </a:t>
            </a:r>
            <a:r>
              <a:rPr lang="fr-FR" sz="2200" dirty="0"/>
              <a:t> : utilisent pas la marge comme une frontière identitaire, comme des propriétés, une ontologie (manière d’être) Mais comme des modes d'agir avec des intentions qui modifient les relations et partant les statuts. La notion de mouvement est très présente. Le statut est définit comme une modification des relations. </a:t>
            </a:r>
          </a:p>
          <a:p>
            <a:pPr marL="0" indent="0">
              <a:lnSpc>
                <a:spcPct val="120000"/>
              </a:lnSpc>
              <a:spcBef>
                <a:spcPts val="0"/>
              </a:spcBef>
              <a:spcAft>
                <a:spcPts val="0"/>
              </a:spcAft>
              <a:buNone/>
            </a:pPr>
            <a:r>
              <a:rPr lang="fr-FR" sz="2200" dirty="0"/>
              <a:t>Pour Théry : le genre est "adverbial, relatif, relationnel ». Pour douglas : "la distinction et les oppositions ne sont pas seulement des modes de représentations du monde, mais d'abord des organisateurs de l'action" (1966).</a:t>
            </a:r>
          </a:p>
          <a:p>
            <a:pPr marL="0" indent="0">
              <a:buNone/>
            </a:pPr>
            <a:r>
              <a:rPr lang="fr-FR" sz="2200" b="1" dirty="0"/>
              <a:t>Projet MARGES </a:t>
            </a:r>
            <a:r>
              <a:rPr lang="fr-FR" sz="2200" dirty="0"/>
              <a:t>: </a:t>
            </a:r>
          </a:p>
          <a:p>
            <a:pPr>
              <a:lnSpc>
                <a:spcPct val="120000"/>
              </a:lnSpc>
              <a:spcBef>
                <a:spcPts val="0"/>
              </a:spcBef>
              <a:spcAft>
                <a:spcPts val="0"/>
              </a:spcAft>
            </a:pPr>
            <a:r>
              <a:rPr lang="fr-FR" sz="2200" dirty="0"/>
              <a:t>- </a:t>
            </a:r>
            <a:r>
              <a:rPr lang="fr-FR" sz="2200" u="sng" dirty="0"/>
              <a:t>démographie </a:t>
            </a:r>
            <a:r>
              <a:rPr lang="fr-FR" sz="2200" dirty="0"/>
              <a:t>: attributs/caractéristiques = variables explicatives. </a:t>
            </a:r>
          </a:p>
          <a:p>
            <a:pPr>
              <a:lnSpc>
                <a:spcPct val="120000"/>
              </a:lnSpc>
              <a:spcBef>
                <a:spcPts val="0"/>
              </a:spcBef>
              <a:spcAft>
                <a:spcPts val="0"/>
              </a:spcAft>
            </a:pPr>
            <a:r>
              <a:rPr lang="fr-FR" sz="2200" dirty="0"/>
              <a:t>- </a:t>
            </a:r>
            <a:r>
              <a:rPr lang="fr-FR" sz="2200" u="sng" dirty="0"/>
              <a:t>socio-anthropologie</a:t>
            </a:r>
            <a:r>
              <a:rPr lang="fr-FR" sz="2200" dirty="0"/>
              <a:t> (lignées </a:t>
            </a:r>
            <a:r>
              <a:rPr lang="fr-FR" sz="2200" dirty="0" err="1"/>
              <a:t>thery</a:t>
            </a:r>
            <a:r>
              <a:rPr lang="fr-FR" sz="2200" dirty="0"/>
              <a:t>/</a:t>
            </a:r>
            <a:r>
              <a:rPr lang="fr-FR" sz="2200" dirty="0" err="1"/>
              <a:t>herault</a:t>
            </a:r>
            <a:r>
              <a:rPr lang="fr-FR" sz="2200" dirty="0"/>
              <a:t> ou </a:t>
            </a:r>
            <a:r>
              <a:rPr lang="fr-FR" sz="2200" dirty="0" err="1"/>
              <a:t>Fassin</a:t>
            </a:r>
            <a:r>
              <a:rPr lang="fr-FR" sz="2200" dirty="0"/>
              <a:t> économie morale ou interactionnisme symbolique, etc.) : attributs /caractéristiques = perpétuelle construction et reconstruction A/en fonction des intentions B/selon des modes d’agir. Les statuts sont définis par les modifications de faisceaux de relations eux mêmes joués dans des modes d’agir. </a:t>
            </a:r>
            <a:endParaRPr lang="fr-FR" sz="2200" i="1" dirty="0"/>
          </a:p>
          <a:p>
            <a:pPr marL="871400" lvl="5" indent="0">
              <a:lnSpc>
                <a:spcPct val="120000"/>
              </a:lnSpc>
              <a:spcBef>
                <a:spcPts val="0"/>
              </a:spcBef>
              <a:spcAft>
                <a:spcPts val="0"/>
              </a:spcAft>
              <a:buNone/>
            </a:pPr>
            <a:r>
              <a:rPr lang="fr-FR" sz="2200" u="sng" dirty="0"/>
              <a:t>&gt;&gt;&gt; Faire dialoguer les deux approches </a:t>
            </a:r>
          </a:p>
          <a:p>
            <a:pPr>
              <a:lnSpc>
                <a:spcPct val="120000"/>
              </a:lnSpc>
              <a:spcBef>
                <a:spcPts val="0"/>
              </a:spcBef>
              <a:spcAft>
                <a:spcPts val="0"/>
              </a:spcAft>
            </a:pPr>
            <a:endParaRPr lang="fr-FR" sz="2200" dirty="0"/>
          </a:p>
          <a:p>
            <a:r>
              <a:rPr lang="fr-FR" sz="2500" b="1" dirty="0"/>
              <a:t>2/ LE ROLE DES EMOTIONS DANS LE MODE D’AGIR</a:t>
            </a:r>
          </a:p>
          <a:p>
            <a:pPr>
              <a:lnSpc>
                <a:spcPct val="120000"/>
              </a:lnSpc>
              <a:spcBef>
                <a:spcPts val="0"/>
              </a:spcBef>
              <a:spcAft>
                <a:spcPts val="0"/>
              </a:spcAft>
            </a:pPr>
            <a:endParaRPr lang="fr-FR" sz="2200" b="1" dirty="0"/>
          </a:p>
          <a:p>
            <a:pPr>
              <a:lnSpc>
                <a:spcPct val="120000"/>
              </a:lnSpc>
              <a:spcBef>
                <a:spcPts val="0"/>
              </a:spcBef>
              <a:spcAft>
                <a:spcPts val="0"/>
              </a:spcAft>
            </a:pPr>
            <a:r>
              <a:rPr lang="fr-FR" sz="2200" b="1" dirty="0"/>
              <a:t>Théry et Hérault </a:t>
            </a:r>
            <a:r>
              <a:rPr lang="fr-FR" sz="2200" dirty="0"/>
              <a:t>évoquent le corps comme une construction sociale « produit par les liens » et aussi  le rôle les émotions dans la construction de la non-norme : en particulier : peur (ex déviance), dégout (ex le </a:t>
            </a:r>
            <a:r>
              <a:rPr lang="fr-FR" sz="2200" dirty="0" err="1"/>
              <a:t>trans</a:t>
            </a:r>
            <a:r>
              <a:rPr lang="fr-FR" sz="2200" dirty="0"/>
              <a:t> qui accouche), colère.</a:t>
            </a:r>
          </a:p>
          <a:p>
            <a:pPr>
              <a:lnSpc>
                <a:spcPct val="120000"/>
              </a:lnSpc>
              <a:spcBef>
                <a:spcPts val="0"/>
              </a:spcBef>
              <a:spcAft>
                <a:spcPts val="0"/>
              </a:spcAft>
            </a:pPr>
            <a:r>
              <a:rPr lang="fr-FR" sz="2200" dirty="0"/>
              <a:t>Théry : comparaison anthropologique et historique : permet de dépsychologiser une expérience. </a:t>
            </a:r>
          </a:p>
          <a:p>
            <a:r>
              <a:rPr lang="fr-FR" sz="2200" b="1" dirty="0"/>
              <a:t>Projet MARGES </a:t>
            </a:r>
            <a:r>
              <a:rPr lang="fr-FR" sz="2200" dirty="0"/>
              <a:t>: volet socio anthropologie : approche socio-historique et socio-anthropologique de l’émotion, permet de prendre un compte la spécificité de l’individu (y compris dans sa psychologie), mais de le dépasser au profit d’une analyses des caractéristiques et des évolutions des groupes.</a:t>
            </a:r>
          </a:p>
        </p:txBody>
      </p:sp>
      <p:sp>
        <p:nvSpPr>
          <p:cNvPr id="4" name="Espace réservé du numéro de diapositive 3"/>
          <p:cNvSpPr>
            <a:spLocks noGrp="1"/>
          </p:cNvSpPr>
          <p:nvPr>
            <p:ph type="sldNum" sz="quarter" idx="12"/>
          </p:nvPr>
        </p:nvSpPr>
        <p:spPr/>
        <p:txBody>
          <a:bodyPr/>
          <a:lstStyle/>
          <a:p>
            <a:fld id="{6113E31D-E2AB-40D1-8B51-AFA5AFEF393A}" type="slidenum">
              <a:rPr lang="en-US" smtClean="0"/>
              <a:t>3</a:t>
            </a:fld>
            <a:endParaRPr lang="en-US" dirty="0"/>
          </a:p>
        </p:txBody>
      </p:sp>
    </p:spTree>
    <p:extLst>
      <p:ext uri="{BB962C8B-B14F-4D97-AF65-F5344CB8AC3E}">
        <p14:creationId xmlns:p14="http://schemas.microsoft.com/office/powerpoint/2010/main" val="111537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81666" y="186267"/>
            <a:ext cx="8183879" cy="627996"/>
          </a:xfrm>
          <a:noFill/>
          <a:ln>
            <a:noFill/>
          </a:ln>
        </p:spPr>
        <p:txBody>
          <a:bodyPr>
            <a:normAutofit/>
          </a:bodyPr>
          <a:lstStyle/>
          <a:p>
            <a:pPr algn="ctr"/>
            <a:r>
              <a:rPr lang="fr-FR" sz="3200" b="1" dirty="0">
                <a:solidFill>
                  <a:schemeClr val="tx2"/>
                </a:solidFill>
              </a:rPr>
              <a:t>Emotions et économie morale</a:t>
            </a:r>
          </a:p>
        </p:txBody>
      </p:sp>
      <p:sp>
        <p:nvSpPr>
          <p:cNvPr id="3" name="Espace réservé du contenu 2"/>
          <p:cNvSpPr>
            <a:spLocks noGrp="1"/>
          </p:cNvSpPr>
          <p:nvPr>
            <p:ph idx="1"/>
          </p:nvPr>
        </p:nvSpPr>
        <p:spPr>
          <a:xfrm>
            <a:off x="446743" y="1015999"/>
            <a:ext cx="11095942" cy="4987365"/>
          </a:xfrm>
        </p:spPr>
        <p:txBody>
          <a:bodyPr>
            <a:normAutofit fontScale="55000" lnSpcReduction="20000"/>
          </a:bodyPr>
          <a:lstStyle/>
          <a:p>
            <a:pPr marL="0" indent="0">
              <a:lnSpc>
                <a:spcPct val="120000"/>
              </a:lnSpc>
              <a:spcBef>
                <a:spcPts val="0"/>
              </a:spcBef>
              <a:spcAft>
                <a:spcPts val="0"/>
              </a:spcAft>
              <a:buNone/>
            </a:pPr>
            <a:r>
              <a:rPr lang="fr-FR" sz="2600" b="1" u="sng" dirty="0"/>
              <a:t>1/ LES ÉMOTIONS EN SHS </a:t>
            </a:r>
            <a:r>
              <a:rPr lang="fr-FR" sz="1900" dirty="0"/>
              <a:t>(voir synthèse de </a:t>
            </a:r>
            <a:r>
              <a:rPr lang="fr-FR" sz="1900" b="1" i="1" dirty="0"/>
              <a:t>Julien Bernard, « Les voies d’approche des émotions »,</a:t>
            </a:r>
            <a:r>
              <a:rPr lang="fr-FR" sz="1900" i="1" dirty="0"/>
              <a:t> Terrains/Théories 2015 )</a:t>
            </a:r>
            <a:endParaRPr lang="fr-FR" sz="1900" dirty="0"/>
          </a:p>
          <a:p>
            <a:pPr marL="0" indent="0">
              <a:lnSpc>
                <a:spcPct val="120000"/>
              </a:lnSpc>
              <a:spcBef>
                <a:spcPts val="0"/>
              </a:spcBef>
              <a:spcAft>
                <a:spcPts val="0"/>
              </a:spcAft>
              <a:buNone/>
            </a:pPr>
            <a:endParaRPr lang="fr-FR" sz="2200" dirty="0"/>
          </a:p>
          <a:p>
            <a:pPr marL="0" indent="0" algn="just">
              <a:lnSpc>
                <a:spcPct val="120000"/>
              </a:lnSpc>
              <a:spcBef>
                <a:spcPts val="0"/>
              </a:spcBef>
              <a:spcAft>
                <a:spcPts val="0"/>
              </a:spcAft>
              <a:buNone/>
            </a:pPr>
            <a:r>
              <a:rPr lang="fr-FR" sz="2400" b="1" dirty="0">
                <a:latin typeface="Calibri" charset="0"/>
                <a:ea typeface="Calibri" charset="0"/>
                <a:cs typeface="Times New Roman" charset="0"/>
              </a:rPr>
              <a:t>L’approche « DÉTERMINISTE »</a:t>
            </a:r>
            <a:r>
              <a:rPr lang="fr-FR" sz="2400" dirty="0">
                <a:latin typeface="Calibri" charset="0"/>
                <a:ea typeface="Calibri" charset="0"/>
                <a:cs typeface="Times New Roman" charset="0"/>
              </a:rPr>
              <a:t> : </a:t>
            </a:r>
            <a:r>
              <a:rPr lang="fr-FR" sz="2400" b="1" dirty="0">
                <a:solidFill>
                  <a:schemeClr val="accent1"/>
                </a:solidFill>
                <a:latin typeface="Calibri" charset="0"/>
                <a:ea typeface="Calibri" charset="0"/>
                <a:cs typeface="Times New Roman" charset="0"/>
              </a:rPr>
              <a:t>Emotions = produit social individualisé, intériorisé, elles servent la coercition du groupe, la reproduction</a:t>
            </a:r>
          </a:p>
          <a:p>
            <a:pPr marL="0" indent="0" algn="just">
              <a:lnSpc>
                <a:spcPct val="120000"/>
              </a:lnSpc>
              <a:spcBef>
                <a:spcPts val="0"/>
              </a:spcBef>
              <a:spcAft>
                <a:spcPts val="0"/>
              </a:spcAft>
              <a:buNone/>
            </a:pPr>
            <a:r>
              <a:rPr lang="fr-FR" sz="2400" i="1" dirty="0">
                <a:latin typeface="Calibri" charset="0"/>
                <a:ea typeface="Calibri" charset="0"/>
                <a:cs typeface="Times New Roman" charset="0"/>
              </a:rPr>
              <a:t>Durkheim, Le suicide 1895 </a:t>
            </a:r>
            <a:r>
              <a:rPr lang="fr-FR" sz="2400" dirty="0">
                <a:latin typeface="Calibri" charset="0"/>
                <a:ea typeface="Calibri" charset="0"/>
                <a:cs typeface="Times New Roman" charset="0"/>
              </a:rPr>
              <a:t> : Emotions produits individualisés de types sociaux généraux</a:t>
            </a:r>
          </a:p>
          <a:p>
            <a:pPr marL="0" indent="0" algn="just">
              <a:lnSpc>
                <a:spcPct val="120000"/>
              </a:lnSpc>
              <a:spcBef>
                <a:spcPts val="0"/>
              </a:spcBef>
              <a:spcAft>
                <a:spcPts val="0"/>
              </a:spcAft>
              <a:buNone/>
            </a:pPr>
            <a:r>
              <a:rPr lang="fr-FR" sz="2400" i="1" dirty="0">
                <a:latin typeface="Calibri" charset="0"/>
                <a:ea typeface="Calibri" charset="0"/>
                <a:cs typeface="Times New Roman" charset="0"/>
              </a:rPr>
              <a:t>F Héritier </a:t>
            </a:r>
            <a:r>
              <a:rPr lang="fr-FR" sz="2400" dirty="0">
                <a:latin typeface="Calibri" charset="0"/>
                <a:ea typeface="Calibri" charset="0"/>
                <a:cs typeface="Times New Roman" charset="0"/>
              </a:rPr>
              <a:t>: Le corps : « le point d’ancrage de la pensée et de l’ordre social »</a:t>
            </a:r>
          </a:p>
          <a:p>
            <a:pPr marL="0" algn="just">
              <a:lnSpc>
                <a:spcPct val="120000"/>
              </a:lnSpc>
              <a:spcBef>
                <a:spcPts val="0"/>
              </a:spcBef>
              <a:spcAft>
                <a:spcPts val="0"/>
              </a:spcAft>
            </a:pPr>
            <a:endParaRPr lang="fr-FR" sz="2400" b="1" dirty="0">
              <a:latin typeface="Calibri" charset="0"/>
              <a:ea typeface="Calibri" charset="0"/>
              <a:cs typeface="Times New Roman" charset="0"/>
            </a:endParaRPr>
          </a:p>
          <a:p>
            <a:pPr marL="0" indent="0">
              <a:lnSpc>
                <a:spcPct val="120000"/>
              </a:lnSpc>
              <a:spcBef>
                <a:spcPts val="0"/>
              </a:spcBef>
              <a:spcAft>
                <a:spcPts val="0"/>
              </a:spcAft>
              <a:buNone/>
            </a:pPr>
            <a:r>
              <a:rPr lang="fr-FR" sz="2400" b="1" dirty="0">
                <a:latin typeface="Calibri" charset="0"/>
                <a:ea typeface="Calibri" charset="0"/>
                <a:cs typeface="Times New Roman" charset="0"/>
              </a:rPr>
              <a:t>L’approche « DYNAMIQUES SOCIALES » : </a:t>
            </a:r>
            <a:r>
              <a:rPr lang="fr-FR" sz="2400" b="1" dirty="0">
                <a:solidFill>
                  <a:schemeClr val="accent1"/>
                </a:solidFill>
                <a:latin typeface="Calibri" charset="0"/>
                <a:ea typeface="Calibri" charset="0"/>
                <a:cs typeface="Times New Roman" charset="0"/>
              </a:rPr>
              <a:t>Emotions = produit social ET activateur ou désactivateur de normes</a:t>
            </a:r>
          </a:p>
          <a:p>
            <a:pPr marL="0" indent="0">
              <a:lnSpc>
                <a:spcPct val="120000"/>
              </a:lnSpc>
              <a:spcBef>
                <a:spcPts val="0"/>
              </a:spcBef>
              <a:spcAft>
                <a:spcPts val="0"/>
              </a:spcAft>
              <a:buNone/>
            </a:pPr>
            <a:r>
              <a:rPr lang="fr-FR" sz="2400" b="1" dirty="0">
                <a:solidFill>
                  <a:schemeClr val="accent1"/>
                </a:solidFill>
                <a:latin typeface="Calibri" charset="0"/>
                <a:ea typeface="Calibri" charset="0"/>
                <a:cs typeface="Times New Roman" charset="0"/>
              </a:rPr>
              <a:t>Historicité</a:t>
            </a:r>
            <a:r>
              <a:rPr lang="fr-FR" sz="2400" dirty="0">
                <a:solidFill>
                  <a:schemeClr val="accent1"/>
                </a:solidFill>
                <a:latin typeface="Calibri" charset="0"/>
                <a:ea typeface="Calibri" charset="0"/>
                <a:cs typeface="Times New Roman" charset="0"/>
              </a:rPr>
              <a:t>, </a:t>
            </a:r>
            <a:r>
              <a:rPr lang="fr-FR" sz="2400" b="1" dirty="0">
                <a:solidFill>
                  <a:schemeClr val="accent1"/>
                </a:solidFill>
                <a:latin typeface="Calibri" charset="0"/>
                <a:ea typeface="Calibri" charset="0"/>
                <a:cs typeface="Times New Roman" charset="0"/>
              </a:rPr>
              <a:t>Changements de régimes émotionnels, gouvernement des émotions</a:t>
            </a:r>
          </a:p>
          <a:p>
            <a:pPr marL="0" indent="0" algn="just">
              <a:lnSpc>
                <a:spcPct val="120000"/>
              </a:lnSpc>
              <a:spcBef>
                <a:spcPts val="0"/>
              </a:spcBef>
              <a:spcAft>
                <a:spcPts val="0"/>
              </a:spcAft>
              <a:buNone/>
            </a:pPr>
            <a:r>
              <a:rPr lang="fr-FR" sz="2400" dirty="0">
                <a:latin typeface="Calibri" charset="0"/>
                <a:ea typeface="Calibri" charset="0"/>
                <a:cs typeface="Times New Roman" charset="0"/>
              </a:rPr>
              <a:t>Décalage entre valeurs, objectifs et réalité telle qu’elle est perçue. </a:t>
            </a:r>
          </a:p>
          <a:p>
            <a:pPr marL="0" indent="0" algn="just">
              <a:lnSpc>
                <a:spcPct val="120000"/>
              </a:lnSpc>
              <a:spcBef>
                <a:spcPts val="0"/>
              </a:spcBef>
              <a:spcAft>
                <a:spcPts val="0"/>
              </a:spcAft>
              <a:buNone/>
            </a:pPr>
            <a:r>
              <a:rPr lang="fr-FR" sz="2400" dirty="0">
                <a:latin typeface="Calibri" charset="0"/>
                <a:ea typeface="Calibri" charset="0"/>
                <a:cs typeface="Times New Roman" charset="0"/>
              </a:rPr>
              <a:t>Pour </a:t>
            </a:r>
            <a:r>
              <a:rPr lang="fr-FR" sz="2400" i="1" dirty="0">
                <a:latin typeface="Calibri" charset="0"/>
                <a:ea typeface="Calibri" charset="0"/>
                <a:cs typeface="Times New Roman" charset="0"/>
              </a:rPr>
              <a:t>Bourdieu</a:t>
            </a:r>
            <a:r>
              <a:rPr lang="fr-FR" sz="2400" dirty="0">
                <a:latin typeface="Calibri" charset="0"/>
                <a:ea typeface="Calibri" charset="0"/>
                <a:cs typeface="Times New Roman" charset="0"/>
              </a:rPr>
              <a:t> : c’est un facteur d’inhibition, </a:t>
            </a:r>
          </a:p>
          <a:p>
            <a:pPr marL="0" indent="0" algn="just">
              <a:lnSpc>
                <a:spcPct val="120000"/>
              </a:lnSpc>
              <a:spcBef>
                <a:spcPts val="0"/>
              </a:spcBef>
              <a:spcAft>
                <a:spcPts val="0"/>
              </a:spcAft>
              <a:buNone/>
            </a:pPr>
            <a:r>
              <a:rPr lang="fr-FR" sz="2400" dirty="0">
                <a:latin typeface="Calibri" charset="0"/>
                <a:ea typeface="Calibri" charset="0"/>
                <a:cs typeface="Times New Roman" charset="0"/>
              </a:rPr>
              <a:t>Pour </a:t>
            </a:r>
            <a:r>
              <a:rPr lang="fr-FR" sz="2400" i="1" dirty="0">
                <a:latin typeface="Calibri" charset="0"/>
                <a:ea typeface="Calibri" charset="0"/>
                <a:cs typeface="Times New Roman" charset="0"/>
              </a:rPr>
              <a:t>Pierre livet</a:t>
            </a:r>
            <a:r>
              <a:rPr lang="fr-FR" sz="2400" dirty="0">
                <a:latin typeface="Calibri" charset="0"/>
                <a:ea typeface="Calibri" charset="0"/>
                <a:cs typeface="Times New Roman" charset="0"/>
              </a:rPr>
              <a:t> c’est un facteur de mise en mouvement</a:t>
            </a:r>
          </a:p>
          <a:p>
            <a:pPr marL="0" indent="0" algn="just">
              <a:lnSpc>
                <a:spcPct val="120000"/>
              </a:lnSpc>
              <a:spcBef>
                <a:spcPts val="0"/>
              </a:spcBef>
              <a:spcAft>
                <a:spcPts val="0"/>
              </a:spcAft>
              <a:buNone/>
            </a:pPr>
            <a:r>
              <a:rPr lang="fr-FR" sz="2400" dirty="0">
                <a:latin typeface="Calibri" charset="0"/>
                <a:ea typeface="Calibri" charset="0"/>
                <a:cs typeface="Times New Roman" charset="0"/>
              </a:rPr>
              <a:t>Situations d’émotions collectives résistantes aux révisions/</a:t>
            </a:r>
            <a:r>
              <a:rPr lang="fr-FR" sz="2400" dirty="0" err="1">
                <a:latin typeface="Calibri" charset="0"/>
                <a:ea typeface="Calibri" charset="0"/>
                <a:cs typeface="Times New Roman" charset="0"/>
              </a:rPr>
              <a:t>chgt</a:t>
            </a:r>
            <a:r>
              <a:rPr lang="fr-FR" sz="2400" dirty="0">
                <a:latin typeface="Calibri" charset="0"/>
                <a:ea typeface="Calibri" charset="0"/>
                <a:cs typeface="Times New Roman" charset="0"/>
              </a:rPr>
              <a:t> (rituels, rassemblements communautaires) ou les mettant en jeu (mouvement sociaux)</a:t>
            </a:r>
          </a:p>
          <a:p>
            <a:pPr marL="0" indent="0">
              <a:lnSpc>
                <a:spcPct val="120000"/>
              </a:lnSpc>
              <a:spcBef>
                <a:spcPts val="0"/>
              </a:spcBef>
              <a:spcAft>
                <a:spcPts val="0"/>
              </a:spcAft>
              <a:buNone/>
            </a:pPr>
            <a:endParaRPr lang="fr-FR" sz="2200" dirty="0"/>
          </a:p>
          <a:p>
            <a:pPr marL="0" indent="0">
              <a:lnSpc>
                <a:spcPct val="120000"/>
              </a:lnSpc>
              <a:spcBef>
                <a:spcPts val="0"/>
              </a:spcBef>
              <a:spcAft>
                <a:spcPts val="0"/>
              </a:spcAft>
              <a:buNone/>
            </a:pPr>
            <a:endParaRPr lang="fr-FR" sz="2200" dirty="0"/>
          </a:p>
          <a:p>
            <a:pPr marL="0" indent="0">
              <a:lnSpc>
                <a:spcPct val="120000"/>
              </a:lnSpc>
              <a:spcBef>
                <a:spcPts val="0"/>
              </a:spcBef>
              <a:spcAft>
                <a:spcPts val="0"/>
              </a:spcAft>
              <a:buNone/>
            </a:pPr>
            <a:r>
              <a:rPr lang="fr-FR" sz="2600" b="1" u="sng" dirty="0"/>
              <a:t>2/ NAISSANCE DE LA NOTION D’ÉCONOMIE MORALE </a:t>
            </a:r>
            <a:r>
              <a:rPr lang="fr-FR" sz="1900" dirty="0"/>
              <a:t>(E P Tompson, repris notamment par Scott, </a:t>
            </a:r>
            <a:r>
              <a:rPr lang="fr-FR" sz="1900" dirty="0" err="1"/>
              <a:t>Fassin</a:t>
            </a:r>
            <a:r>
              <a:rPr lang="fr-FR" sz="1900" dirty="0"/>
              <a:t>, O de </a:t>
            </a:r>
            <a:r>
              <a:rPr lang="fr-FR" sz="1900" dirty="0" err="1"/>
              <a:t>Sardan</a:t>
            </a:r>
            <a:r>
              <a:rPr lang="mr-IN" sz="1900" dirty="0"/>
              <a:t>…</a:t>
            </a:r>
            <a:r>
              <a:rPr lang="fr-FR" sz="1900" dirty="0"/>
              <a:t>)</a:t>
            </a:r>
          </a:p>
          <a:p>
            <a:pPr marL="0" indent="0">
              <a:lnSpc>
                <a:spcPct val="120000"/>
              </a:lnSpc>
              <a:spcBef>
                <a:spcPts val="0"/>
              </a:spcBef>
              <a:spcAft>
                <a:spcPts val="0"/>
              </a:spcAft>
              <a:buNone/>
            </a:pPr>
            <a:endParaRPr lang="fr-FR" sz="1900" dirty="0"/>
          </a:p>
          <a:p>
            <a:pPr marL="0" indent="0">
              <a:lnSpc>
                <a:spcPct val="120000"/>
              </a:lnSpc>
              <a:spcBef>
                <a:spcPts val="0"/>
              </a:spcBef>
              <a:spcAft>
                <a:spcPts val="0"/>
              </a:spcAft>
              <a:buNone/>
            </a:pPr>
            <a:r>
              <a:rPr lang="fr-FR" sz="2200" b="1" dirty="0"/>
              <a:t>Marxistes/libéraux</a:t>
            </a:r>
            <a:r>
              <a:rPr lang="fr-FR" sz="2200" dirty="0"/>
              <a:t> : conditions économiques difficiles = révoltes et transformations sociales </a:t>
            </a:r>
          </a:p>
          <a:p>
            <a:pPr marL="0" indent="0">
              <a:lnSpc>
                <a:spcPct val="120000"/>
              </a:lnSpc>
              <a:spcBef>
                <a:spcPts val="0"/>
              </a:spcBef>
              <a:spcAft>
                <a:spcPts val="0"/>
              </a:spcAft>
              <a:buNone/>
            </a:pPr>
            <a:endParaRPr lang="fr-FR" sz="2200" b="1" dirty="0"/>
          </a:p>
          <a:p>
            <a:pPr marL="0" indent="0">
              <a:lnSpc>
                <a:spcPct val="120000"/>
              </a:lnSpc>
              <a:spcBef>
                <a:spcPts val="0"/>
              </a:spcBef>
              <a:spcAft>
                <a:spcPts val="0"/>
              </a:spcAft>
              <a:buNone/>
            </a:pPr>
            <a:r>
              <a:rPr lang="fr-FR" sz="2200" b="1" dirty="0"/>
              <a:t>Tompson  : Economie </a:t>
            </a:r>
            <a:r>
              <a:rPr lang="fr-FR" sz="2200" b="1" dirty="0">
                <a:solidFill>
                  <a:schemeClr val="tx1"/>
                </a:solidFill>
              </a:rPr>
              <a:t>morale </a:t>
            </a:r>
            <a:r>
              <a:rPr lang="fr-FR" sz="2200" dirty="0">
                <a:solidFill>
                  <a:schemeClr val="tx1"/>
                </a:solidFill>
              </a:rPr>
              <a:t>(E. P. Tompson, </a:t>
            </a:r>
            <a:r>
              <a:rPr lang="fr-FR" sz="2200" dirty="0"/>
              <a:t>tout comme Durkheim, Mauss, Weber, Malinowski : fait social complexe non réduit aux simples rapports économiques </a:t>
            </a:r>
            <a:r>
              <a:rPr lang="fr-FR" sz="2200" dirty="0">
                <a:solidFill>
                  <a:schemeClr val="tx1"/>
                </a:solidFill>
              </a:rPr>
              <a:t>) pour appréhender les temps de crise </a:t>
            </a:r>
            <a:r>
              <a:rPr lang="fr-FR" sz="2200" dirty="0">
                <a:solidFill>
                  <a:schemeClr val="tx1"/>
                </a:solidFill>
                <a:sym typeface="Wingdings" pitchFamily="2" charset="2"/>
              </a:rPr>
              <a:t> </a:t>
            </a:r>
            <a:r>
              <a:rPr lang="fr-FR" sz="2200" dirty="0">
                <a:solidFill>
                  <a:schemeClr val="tx1"/>
                </a:solidFill>
              </a:rPr>
              <a:t>une enquête sur la formation de la classe ouvrière anglaise à la fin du XVIII</a:t>
            </a:r>
            <a:r>
              <a:rPr lang="fr-FR" sz="2200" baseline="30000" dirty="0">
                <a:solidFill>
                  <a:schemeClr val="tx1"/>
                </a:solidFill>
              </a:rPr>
              <a:t>ème</a:t>
            </a:r>
            <a:r>
              <a:rPr lang="fr-FR" sz="2200" dirty="0">
                <a:solidFill>
                  <a:schemeClr val="tx1"/>
                </a:solidFill>
              </a:rPr>
              <a:t> siècle. E. P. Thompson induit qu’on doit aller au-delà des conditions matérielles des pauvres en rendant compte de l’expérience qu’ils en font, d’où la place des émotions. </a:t>
            </a:r>
          </a:p>
          <a:p>
            <a:pPr marL="0" indent="0">
              <a:lnSpc>
                <a:spcPct val="120000"/>
              </a:lnSpc>
              <a:spcBef>
                <a:spcPts val="0"/>
              </a:spcBef>
              <a:spcAft>
                <a:spcPts val="0"/>
              </a:spcAft>
              <a:buNone/>
            </a:pPr>
            <a:endParaRPr lang="fr-FR" sz="2200" b="1" dirty="0"/>
          </a:p>
          <a:p>
            <a:pPr marL="0" indent="0">
              <a:lnSpc>
                <a:spcPct val="120000"/>
              </a:lnSpc>
              <a:spcBef>
                <a:spcPts val="0"/>
              </a:spcBef>
              <a:spcAft>
                <a:spcPts val="0"/>
              </a:spcAft>
              <a:buNone/>
            </a:pPr>
            <a:r>
              <a:rPr lang="fr-FR" sz="2200" b="1" dirty="0"/>
              <a:t>Scott </a:t>
            </a:r>
            <a:r>
              <a:rPr lang="fr-FR" sz="2200" dirty="0">
                <a:solidFill>
                  <a:srgbClr val="0070C0"/>
                </a:solidFill>
              </a:rPr>
              <a:t>: </a:t>
            </a:r>
            <a:r>
              <a:rPr lang="fr-FR" sz="2200" dirty="0">
                <a:solidFill>
                  <a:schemeClr val="tx1"/>
                </a:solidFill>
              </a:rPr>
              <a:t>Les émotions s’associent à un système de normes et obligations traditionnelles bafouées = révoltes et transformations sociales ou système de valeurs et affects bafoués (J. C. Scott)</a:t>
            </a:r>
          </a:p>
          <a:p>
            <a:endParaRPr lang="fr-FR" dirty="0"/>
          </a:p>
        </p:txBody>
      </p:sp>
      <p:sp>
        <p:nvSpPr>
          <p:cNvPr id="4" name="Espace réservé du numéro de diapositive 3"/>
          <p:cNvSpPr>
            <a:spLocks noGrp="1"/>
          </p:cNvSpPr>
          <p:nvPr>
            <p:ph type="sldNum" sz="quarter" idx="12"/>
          </p:nvPr>
        </p:nvSpPr>
        <p:spPr/>
        <p:txBody>
          <a:bodyPr/>
          <a:lstStyle/>
          <a:p>
            <a:fld id="{6113E31D-E2AB-40D1-8B51-AFA5AFEF393A}" type="slidenum">
              <a:rPr lang="en-US" smtClean="0"/>
              <a:t>4</a:t>
            </a:fld>
            <a:endParaRPr lang="en-US" dirty="0"/>
          </a:p>
        </p:txBody>
      </p:sp>
    </p:spTree>
    <p:extLst>
      <p:ext uri="{BB962C8B-B14F-4D97-AF65-F5344CB8AC3E}">
        <p14:creationId xmlns:p14="http://schemas.microsoft.com/office/powerpoint/2010/main" val="776532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719147" y="2230967"/>
            <a:ext cx="1908387" cy="2319866"/>
          </a:xfrm>
        </p:spPr>
        <p:txBody>
          <a:bodyPr/>
          <a:lstStyle/>
          <a:p>
            <a:r>
              <a:rPr lang="fr-FR" dirty="0"/>
              <a:t>Perceptions</a:t>
            </a:r>
          </a:p>
          <a:p>
            <a:r>
              <a:rPr lang="fr-FR" dirty="0"/>
              <a:t>Représentations</a:t>
            </a:r>
          </a:p>
          <a:p>
            <a:r>
              <a:rPr lang="fr-FR" dirty="0"/>
              <a:t>Valeurs</a:t>
            </a:r>
          </a:p>
          <a:p>
            <a:r>
              <a:rPr lang="fr-FR" dirty="0"/>
              <a:t>Normes</a:t>
            </a:r>
          </a:p>
          <a:p>
            <a:r>
              <a:rPr lang="fr-FR" dirty="0"/>
              <a:t>Émotions</a:t>
            </a:r>
          </a:p>
          <a:p>
            <a:endParaRPr lang="fr-FR" dirty="0"/>
          </a:p>
        </p:txBody>
      </p:sp>
      <p:sp>
        <p:nvSpPr>
          <p:cNvPr id="4" name="Espace réservé du numéro de diapositive 3"/>
          <p:cNvSpPr>
            <a:spLocks noGrp="1"/>
          </p:cNvSpPr>
          <p:nvPr>
            <p:ph type="sldNum" sz="quarter" idx="12"/>
          </p:nvPr>
        </p:nvSpPr>
        <p:spPr/>
        <p:txBody>
          <a:bodyPr/>
          <a:lstStyle/>
          <a:p>
            <a:fld id="{1B7691B2-A7A9-2846-AB6E-B8709AC1CC2C}" type="slidenum">
              <a:rPr lang="fr-FR" smtClean="0"/>
              <a:t>5</a:t>
            </a:fld>
            <a:endParaRPr lang="fr-FR"/>
          </a:p>
        </p:txBody>
      </p:sp>
      <p:sp>
        <p:nvSpPr>
          <p:cNvPr id="5" name="Espace réservé du contenu 2"/>
          <p:cNvSpPr txBox="1">
            <a:spLocks/>
          </p:cNvSpPr>
          <p:nvPr/>
        </p:nvSpPr>
        <p:spPr>
          <a:xfrm>
            <a:off x="2015066" y="2497667"/>
            <a:ext cx="2158999" cy="1442882"/>
          </a:xfrm>
          <a:prstGeom prst="rect">
            <a:avLst/>
          </a:prstGeom>
        </p:spPr>
        <p:txBody>
          <a:bodyPr vert="horz" lIns="0" tIns="45720" rIns="0" bIns="45720" rtlCol="0">
            <a:normAutofit fontScale="70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fr-FR" sz="2400" dirty="0"/>
              <a:t>Evolutions biologiques</a:t>
            </a:r>
          </a:p>
          <a:p>
            <a:r>
              <a:rPr lang="fr-FR" sz="2400" dirty="0"/>
              <a:t>Trajectoires individuelles</a:t>
            </a:r>
          </a:p>
          <a:p>
            <a:r>
              <a:rPr lang="fr-FR" sz="2400" dirty="0"/>
              <a:t>Trajectoires sociales</a:t>
            </a:r>
          </a:p>
          <a:p>
            <a:endParaRPr lang="fr-FR" dirty="0"/>
          </a:p>
        </p:txBody>
      </p:sp>
      <p:sp>
        <p:nvSpPr>
          <p:cNvPr id="6" name="Espace réservé du contenu 2"/>
          <p:cNvSpPr txBox="1">
            <a:spLocks/>
          </p:cNvSpPr>
          <p:nvPr/>
        </p:nvSpPr>
        <p:spPr>
          <a:xfrm>
            <a:off x="3244427" y="4741334"/>
            <a:ext cx="4270470" cy="905934"/>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lnSpc>
                <a:spcPct val="100000"/>
              </a:lnSpc>
              <a:spcBef>
                <a:spcPts val="0"/>
              </a:spcBef>
              <a:spcAft>
                <a:spcPts val="0"/>
              </a:spcAft>
            </a:pPr>
            <a:r>
              <a:rPr lang="fr-FR" dirty="0">
                <a:solidFill>
                  <a:schemeClr val="accent1"/>
                </a:solidFill>
              </a:rPr>
              <a:t>favorisent</a:t>
            </a:r>
          </a:p>
          <a:p>
            <a:pPr algn="ctr">
              <a:lnSpc>
                <a:spcPct val="100000"/>
              </a:lnSpc>
              <a:spcBef>
                <a:spcPts val="0"/>
              </a:spcBef>
              <a:spcAft>
                <a:spcPts val="0"/>
              </a:spcAft>
            </a:pPr>
            <a:r>
              <a:rPr lang="fr-FR" dirty="0">
                <a:solidFill>
                  <a:schemeClr val="accent1"/>
                </a:solidFill>
              </a:rPr>
              <a:t>la reproduction ou l’évolution des </a:t>
            </a:r>
          </a:p>
          <a:p>
            <a:endParaRPr lang="fr-FR" dirty="0"/>
          </a:p>
        </p:txBody>
      </p:sp>
      <p:sp>
        <p:nvSpPr>
          <p:cNvPr id="8" name="ZoneTexte 7"/>
          <p:cNvSpPr txBox="1"/>
          <p:nvPr/>
        </p:nvSpPr>
        <p:spPr>
          <a:xfrm>
            <a:off x="4515273" y="1361700"/>
            <a:ext cx="1501986" cy="646331"/>
          </a:xfrm>
          <a:prstGeom prst="rect">
            <a:avLst/>
          </a:prstGeom>
          <a:noFill/>
        </p:spPr>
        <p:txBody>
          <a:bodyPr wrap="square" rtlCol="0">
            <a:spAutoFit/>
          </a:bodyPr>
          <a:lstStyle/>
          <a:p>
            <a:r>
              <a:rPr lang="fr-FR" dirty="0">
                <a:solidFill>
                  <a:schemeClr val="accent1"/>
                </a:solidFill>
              </a:rPr>
              <a:t>induisent les </a:t>
            </a:r>
          </a:p>
          <a:p>
            <a:endParaRPr lang="fr-FR" dirty="0"/>
          </a:p>
        </p:txBody>
      </p:sp>
      <p:sp>
        <p:nvSpPr>
          <p:cNvPr id="2" name="Flèche courbée vers la gauche 1"/>
          <p:cNvSpPr/>
          <p:nvPr/>
        </p:nvSpPr>
        <p:spPr>
          <a:xfrm rot="16200000">
            <a:off x="5029199" y="706966"/>
            <a:ext cx="474133" cy="272626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Flèche courbée vers la gauche 8"/>
          <p:cNvSpPr/>
          <p:nvPr/>
        </p:nvSpPr>
        <p:spPr>
          <a:xfrm rot="5400000">
            <a:off x="5029198" y="3004296"/>
            <a:ext cx="474133" cy="272626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1120048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73399" y="191646"/>
            <a:ext cx="5393267" cy="894678"/>
          </a:xfrm>
        </p:spPr>
        <p:txBody>
          <a:bodyPr>
            <a:normAutofit/>
          </a:bodyPr>
          <a:lstStyle/>
          <a:p>
            <a:r>
              <a:rPr lang="fr-FR" sz="3200" b="1" dirty="0">
                <a:solidFill>
                  <a:schemeClr val="tx2"/>
                </a:solidFill>
              </a:rPr>
              <a:t>L’économie morale : définitions</a:t>
            </a:r>
          </a:p>
        </p:txBody>
      </p:sp>
      <p:sp>
        <p:nvSpPr>
          <p:cNvPr id="3" name="Espace réservé du contenu 2"/>
          <p:cNvSpPr>
            <a:spLocks noGrp="1"/>
          </p:cNvSpPr>
          <p:nvPr>
            <p:ph idx="1"/>
          </p:nvPr>
        </p:nvSpPr>
        <p:spPr>
          <a:xfrm>
            <a:off x="621001" y="3023793"/>
            <a:ext cx="10891520" cy="3097603"/>
          </a:xfrm>
        </p:spPr>
        <p:txBody>
          <a:bodyPr>
            <a:normAutofit lnSpcReduction="10000"/>
          </a:bodyPr>
          <a:lstStyle/>
          <a:p>
            <a:pPr marL="0" indent="0">
              <a:buClr>
                <a:srgbClr val="0070C0"/>
              </a:buClr>
              <a:buNone/>
            </a:pPr>
            <a:r>
              <a:rPr lang="fr-FR" dirty="0">
                <a:solidFill>
                  <a:schemeClr val="tx1">
                    <a:lumMod val="85000"/>
                    <a:lumOff val="15000"/>
                  </a:schemeClr>
                </a:solidFill>
              </a:rPr>
              <a:t>Un concept pour désigner des « normes et obligations qui régulent les échanges en dehors des mécanismes de marché » (E. P. Thompson, 1971)</a:t>
            </a:r>
          </a:p>
          <a:p>
            <a:pPr marL="749808" lvl="1" indent="-457200">
              <a:buClr>
                <a:srgbClr val="0070C0"/>
              </a:buClr>
              <a:buFont typeface="+mj-lt"/>
              <a:buAutoNum type="arabicPeriod"/>
            </a:pPr>
            <a:r>
              <a:rPr lang="fr-FR" dirty="0">
                <a:solidFill>
                  <a:schemeClr val="tx1">
                    <a:lumMod val="85000"/>
                    <a:lumOff val="15000"/>
                  </a:schemeClr>
                </a:solidFill>
              </a:rPr>
              <a:t>« … oriente les jugements et les actes, </a:t>
            </a:r>
            <a:r>
              <a:rPr lang="fr-FR" dirty="0">
                <a:solidFill>
                  <a:srgbClr val="0070C0"/>
                </a:solidFill>
              </a:rPr>
              <a:t>distingue ce qui se fait et ce qui ne se fait pas. </a:t>
            </a:r>
            <a:r>
              <a:rPr lang="fr-FR" dirty="0">
                <a:solidFill>
                  <a:schemeClr val="tx1">
                    <a:lumMod val="85000"/>
                    <a:lumOff val="15000"/>
                  </a:schemeClr>
                </a:solidFill>
              </a:rPr>
              <a:t>Plus que des règles économiques, ce sont des principes de bonne vie, de justice, de dignité, de respect, en somme de reconnaissance… » (</a:t>
            </a:r>
            <a:r>
              <a:rPr lang="fr-FR" dirty="0" err="1">
                <a:solidFill>
                  <a:schemeClr val="tx1">
                    <a:lumMod val="85000"/>
                    <a:lumOff val="15000"/>
                  </a:schemeClr>
                </a:solidFill>
              </a:rPr>
              <a:t>Fassin</a:t>
            </a:r>
            <a:r>
              <a:rPr lang="fr-FR" dirty="0">
                <a:solidFill>
                  <a:schemeClr val="tx1">
                    <a:lumMod val="85000"/>
                    <a:lumOff val="15000"/>
                  </a:schemeClr>
                </a:solidFill>
              </a:rPr>
              <a:t> 2012: 25)</a:t>
            </a:r>
          </a:p>
          <a:p>
            <a:pPr marL="749808" lvl="1" indent="-457200">
              <a:buClr>
                <a:srgbClr val="0070C0"/>
              </a:buClr>
              <a:buFont typeface="+mj-lt"/>
              <a:buAutoNum type="arabicPeriod"/>
            </a:pPr>
            <a:r>
              <a:rPr lang="fr-FR" dirty="0">
                <a:solidFill>
                  <a:schemeClr val="tx1">
                    <a:lumMod val="85000"/>
                    <a:lumOff val="15000"/>
                  </a:schemeClr>
                </a:solidFill>
              </a:rPr>
              <a:t>« …la production, la distribution, </a:t>
            </a:r>
            <a:r>
              <a:rPr lang="fr-FR" dirty="0">
                <a:solidFill>
                  <a:srgbClr val="0070C0"/>
                </a:solidFill>
              </a:rPr>
              <a:t>la circulation et l’utilisation des émotions, des valeurs, des normes et des obligations de l’environnement social.» </a:t>
            </a:r>
            <a:r>
              <a:rPr lang="fr-FR" dirty="0">
                <a:solidFill>
                  <a:schemeClr val="tx1">
                    <a:lumMod val="85000"/>
                    <a:lumOff val="15000"/>
                  </a:schemeClr>
                </a:solidFill>
              </a:rPr>
              <a:t>(</a:t>
            </a:r>
            <a:r>
              <a:rPr lang="fr-FR" dirty="0" err="1">
                <a:solidFill>
                  <a:schemeClr val="tx1">
                    <a:lumMod val="85000"/>
                    <a:lumOff val="15000"/>
                  </a:schemeClr>
                </a:solidFill>
              </a:rPr>
              <a:t>Fassin</a:t>
            </a:r>
            <a:r>
              <a:rPr lang="fr-FR" dirty="0">
                <a:solidFill>
                  <a:schemeClr val="tx1">
                    <a:lumMod val="85000"/>
                    <a:lumOff val="15000"/>
                  </a:schemeClr>
                </a:solidFill>
              </a:rPr>
              <a:t>, 2012: 37)</a:t>
            </a:r>
          </a:p>
          <a:p>
            <a:pPr marL="749808" lvl="1" indent="-457200">
              <a:buClr>
                <a:srgbClr val="0070C0"/>
              </a:buClr>
              <a:buFont typeface="+mj-lt"/>
              <a:buAutoNum type="arabicPeriod"/>
            </a:pPr>
            <a:r>
              <a:rPr lang="fr-FR" dirty="0">
                <a:solidFill>
                  <a:schemeClr val="tx1">
                    <a:lumMod val="85000"/>
                    <a:lumOff val="15000"/>
                  </a:schemeClr>
                </a:solidFill>
              </a:rPr>
              <a:t>« …se réfère aux </a:t>
            </a:r>
            <a:r>
              <a:rPr lang="fr-FR" dirty="0">
                <a:solidFill>
                  <a:srgbClr val="0070C0"/>
                </a:solidFill>
              </a:rPr>
              <a:t>obligations sociales qui régissent les comportements entre individus en établissant les limites de ce qui est acceptable en fonction des valeurs locales</a:t>
            </a:r>
            <a:r>
              <a:rPr lang="fr-FR" dirty="0">
                <a:solidFill>
                  <a:schemeClr val="tx1">
                    <a:lumMod val="85000"/>
                    <a:lumOff val="15000"/>
                  </a:schemeClr>
                </a:solidFill>
              </a:rPr>
              <a:t> » </a:t>
            </a:r>
            <a:r>
              <a:rPr lang="fr-FR" dirty="0" err="1">
                <a:solidFill>
                  <a:schemeClr val="tx1">
                    <a:lumMod val="85000"/>
                    <a:lumOff val="15000"/>
                  </a:schemeClr>
                </a:solidFill>
              </a:rPr>
              <a:t>Fassin</a:t>
            </a:r>
            <a:r>
              <a:rPr lang="fr-FR" dirty="0">
                <a:solidFill>
                  <a:schemeClr val="tx1">
                    <a:lumMod val="85000"/>
                    <a:lumOff val="15000"/>
                  </a:schemeClr>
                </a:solidFill>
              </a:rPr>
              <a:t> 2012 : 38</a:t>
            </a:r>
          </a:p>
          <a:p>
            <a:pPr lvl="4">
              <a:buClr>
                <a:srgbClr val="0070C0"/>
              </a:buClr>
              <a:buFont typeface="Wingdings" pitchFamily="2" charset="2"/>
              <a:buChar char="Ø"/>
            </a:pPr>
            <a:r>
              <a:rPr lang="fr-FR" dirty="0">
                <a:solidFill>
                  <a:schemeClr val="accent1"/>
                </a:solidFill>
              </a:rPr>
              <a:t>Réseaux de valeurs et d’affects </a:t>
            </a:r>
            <a:r>
              <a:rPr lang="fr-FR" dirty="0">
                <a:solidFill>
                  <a:srgbClr val="0070C0"/>
                </a:solidFill>
              </a:rPr>
              <a:t>   </a:t>
            </a:r>
          </a:p>
          <a:p>
            <a:pPr lvl="4">
              <a:buClr>
                <a:srgbClr val="0070C0"/>
              </a:buClr>
              <a:buFont typeface="Wingdings" pitchFamily="2" charset="2"/>
              <a:buChar char="Ø"/>
            </a:pPr>
            <a:r>
              <a:rPr lang="fr-FR" dirty="0">
                <a:solidFill>
                  <a:schemeClr val="accent1"/>
                </a:solidFill>
              </a:rPr>
              <a:t>Tensions et conflits engendrés par une discordance de valeurs</a:t>
            </a:r>
          </a:p>
          <a:p>
            <a:pPr marL="201168" lvl="1" indent="0">
              <a:buNone/>
            </a:pPr>
            <a:endParaRPr lang="fr-FR" dirty="0"/>
          </a:p>
        </p:txBody>
      </p:sp>
      <p:sp>
        <p:nvSpPr>
          <p:cNvPr id="6" name="Flèche courbée vers la gauche 5">
            <a:extLst>
              <a:ext uri="{FF2B5EF4-FFF2-40B4-BE49-F238E27FC236}">
                <a16:creationId xmlns:a16="http://schemas.microsoft.com/office/drawing/2014/main" id="{43162672-25FF-7245-A87A-42416C945744}"/>
              </a:ext>
            </a:extLst>
          </p:cNvPr>
          <p:cNvSpPr/>
          <p:nvPr/>
        </p:nvSpPr>
        <p:spPr>
          <a:xfrm>
            <a:off x="10987588" y="3184664"/>
            <a:ext cx="679479" cy="244517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Espace réservé du contenu 2">
            <a:extLst>
              <a:ext uri="{FF2B5EF4-FFF2-40B4-BE49-F238E27FC236}">
                <a16:creationId xmlns:a16="http://schemas.microsoft.com/office/drawing/2014/main" id="{45CA8B20-8E08-0143-9DDC-F168ED058EF8}"/>
              </a:ext>
            </a:extLst>
          </p:cNvPr>
          <p:cNvSpPr txBox="1">
            <a:spLocks/>
          </p:cNvSpPr>
          <p:nvPr/>
        </p:nvSpPr>
        <p:spPr>
          <a:xfrm>
            <a:off x="463972" y="1242259"/>
            <a:ext cx="8409095" cy="1625599"/>
          </a:xfrm>
          <a:prstGeom prst="rect">
            <a:avLst/>
          </a:prstGeom>
        </p:spPr>
        <p:txBody>
          <a:bodyPr vert="horz" lIns="0" tIns="45720" rIns="0" bIns="45720" rtlCol="0">
            <a:normAutofit fontScale="6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fr-FR" b="1" dirty="0">
                <a:solidFill>
                  <a:schemeClr val="accent1"/>
                </a:solidFill>
              </a:rPr>
              <a:t>L’économie morale est un ensemble d’affects (émotions), de valeurs et de normes socialement et historiquement situés</a:t>
            </a:r>
            <a:endParaRPr lang="fr-FR" dirty="0">
              <a:solidFill>
                <a:schemeClr val="accent1"/>
              </a:solidFill>
            </a:endParaRPr>
          </a:p>
          <a:p>
            <a:r>
              <a:rPr lang="fr-FR" dirty="0"/>
              <a:t>Ces sont des </a:t>
            </a:r>
            <a:r>
              <a:rPr lang="fr-FR" b="1" dirty="0">
                <a:solidFill>
                  <a:srgbClr val="0070C0"/>
                </a:solidFill>
              </a:rPr>
              <a:t>états mentaux collectifs </a:t>
            </a:r>
            <a:r>
              <a:rPr lang="fr-FR" dirty="0"/>
              <a:t>[diffère de la psychologie individuelle]</a:t>
            </a:r>
          </a:p>
          <a:p>
            <a:r>
              <a:rPr lang="fr-FR" dirty="0"/>
              <a:t>L’économie morale est </a:t>
            </a:r>
            <a:r>
              <a:rPr lang="fr-FR" b="1" dirty="0">
                <a:solidFill>
                  <a:srgbClr val="0070C0"/>
                </a:solidFill>
              </a:rPr>
              <a:t>créée par l’histoire </a:t>
            </a:r>
            <a:r>
              <a:rPr lang="fr-FR" dirty="0"/>
              <a:t>[diffère de l’idéologie et n’est pas immuable]</a:t>
            </a:r>
          </a:p>
          <a:p>
            <a:r>
              <a:rPr lang="fr-FR" dirty="0"/>
              <a:t>L’économie constitue </a:t>
            </a:r>
            <a:r>
              <a:rPr lang="fr-FR" b="1" dirty="0">
                <a:solidFill>
                  <a:srgbClr val="0070C0"/>
                </a:solidFill>
              </a:rPr>
              <a:t>un arrangement de régularités et de règles </a:t>
            </a:r>
          </a:p>
          <a:p>
            <a:r>
              <a:rPr lang="fr-FR" dirty="0"/>
              <a:t>Elle s’analyse au travers de </a:t>
            </a:r>
            <a:r>
              <a:rPr lang="fr-FR" b="1" dirty="0">
                <a:solidFill>
                  <a:srgbClr val="0070C0"/>
                </a:solidFill>
              </a:rPr>
              <a:t>la quantification et de l’empirisme </a:t>
            </a:r>
          </a:p>
          <a:p>
            <a:endParaRPr lang="fr-FR" dirty="0"/>
          </a:p>
        </p:txBody>
      </p:sp>
    </p:spTree>
    <p:extLst>
      <p:ext uri="{BB962C8B-B14F-4D97-AF65-F5344CB8AC3E}">
        <p14:creationId xmlns:p14="http://schemas.microsoft.com/office/powerpoint/2010/main" val="675659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1100DD-C838-5C49-A496-90DECA6944F8}"/>
              </a:ext>
            </a:extLst>
          </p:cNvPr>
          <p:cNvSpPr>
            <a:spLocks noGrp="1"/>
          </p:cNvSpPr>
          <p:nvPr>
            <p:ph type="title"/>
          </p:nvPr>
        </p:nvSpPr>
        <p:spPr>
          <a:xfrm>
            <a:off x="944880" y="677616"/>
            <a:ext cx="10058400" cy="577427"/>
          </a:xfrm>
        </p:spPr>
        <p:txBody>
          <a:bodyPr>
            <a:normAutofit/>
          </a:bodyPr>
          <a:lstStyle/>
          <a:p>
            <a:pPr algn="ctr"/>
            <a:r>
              <a:rPr lang="fr-FR" sz="3200" b="1" dirty="0">
                <a:solidFill>
                  <a:schemeClr val="tx2"/>
                </a:solidFill>
              </a:rPr>
              <a:t>Exemple : la notion empirique de honte</a:t>
            </a:r>
          </a:p>
        </p:txBody>
      </p:sp>
      <p:sp>
        <p:nvSpPr>
          <p:cNvPr id="3" name="Espace réservé du contenu 2">
            <a:extLst>
              <a:ext uri="{FF2B5EF4-FFF2-40B4-BE49-F238E27FC236}">
                <a16:creationId xmlns:a16="http://schemas.microsoft.com/office/drawing/2014/main" id="{26836371-0E31-E44A-B7F8-1C6C32CACCF6}"/>
              </a:ext>
            </a:extLst>
          </p:cNvPr>
          <p:cNvSpPr>
            <a:spLocks noGrp="1"/>
          </p:cNvSpPr>
          <p:nvPr>
            <p:ph idx="1"/>
          </p:nvPr>
        </p:nvSpPr>
        <p:spPr>
          <a:xfrm>
            <a:off x="724747" y="1591734"/>
            <a:ext cx="10764520" cy="4360333"/>
          </a:xfrm>
        </p:spPr>
        <p:txBody>
          <a:bodyPr>
            <a:normAutofit fontScale="70000" lnSpcReduction="20000"/>
          </a:bodyPr>
          <a:lstStyle/>
          <a:p>
            <a:r>
              <a:rPr lang="fr-FR" sz="2300" b="1" dirty="0"/>
              <a:t>L’économie morale de la honte chez les Senufo du Burkina Faso (Ouattara, 2016)</a:t>
            </a:r>
          </a:p>
          <a:p>
            <a:pPr marL="0">
              <a:lnSpc>
                <a:spcPct val="120000"/>
              </a:lnSpc>
              <a:spcBef>
                <a:spcPts val="0"/>
              </a:spcBef>
              <a:spcAft>
                <a:spcPts val="0"/>
              </a:spcAft>
            </a:pPr>
            <a:r>
              <a:rPr lang="fr-FR" dirty="0">
                <a:solidFill>
                  <a:srgbClr val="FF0000"/>
                </a:solidFill>
              </a:rPr>
              <a:t>La honte est un principe de régulation sociale </a:t>
            </a:r>
            <a:endParaRPr lang="fr-FR" dirty="0"/>
          </a:p>
          <a:p>
            <a:pPr marL="0">
              <a:lnSpc>
                <a:spcPct val="120000"/>
              </a:lnSpc>
              <a:spcBef>
                <a:spcPts val="0"/>
              </a:spcBef>
              <a:spcAft>
                <a:spcPts val="0"/>
              </a:spcAft>
            </a:pPr>
            <a:r>
              <a:rPr lang="fr-FR" dirty="0"/>
              <a:t>- distingue les humains et non humains</a:t>
            </a:r>
          </a:p>
          <a:p>
            <a:pPr marL="0">
              <a:lnSpc>
                <a:spcPct val="120000"/>
              </a:lnSpc>
              <a:spcBef>
                <a:spcPts val="0"/>
              </a:spcBef>
              <a:spcAft>
                <a:spcPts val="0"/>
              </a:spcAft>
            </a:pPr>
            <a:r>
              <a:rPr lang="fr-FR" dirty="0"/>
              <a:t>- ressort éducatif</a:t>
            </a:r>
          </a:p>
          <a:p>
            <a:pPr marL="0">
              <a:lnSpc>
                <a:spcPct val="120000"/>
              </a:lnSpc>
              <a:spcBef>
                <a:spcPts val="0"/>
              </a:spcBef>
              <a:spcAft>
                <a:spcPts val="0"/>
              </a:spcAft>
            </a:pPr>
            <a:r>
              <a:rPr lang="fr-FR" dirty="0"/>
              <a:t>- sanction sociale de la déviance (avec auto sanction et dénonciation)</a:t>
            </a:r>
          </a:p>
          <a:p>
            <a:pPr marL="0">
              <a:lnSpc>
                <a:spcPct val="120000"/>
              </a:lnSpc>
              <a:spcBef>
                <a:spcPts val="0"/>
              </a:spcBef>
              <a:spcAft>
                <a:spcPts val="0"/>
              </a:spcAft>
            </a:pPr>
            <a:r>
              <a:rPr lang="fr-FR" dirty="0"/>
              <a:t>- maintien de la domination (de genre, d’ancienneté, etc.)</a:t>
            </a:r>
          </a:p>
          <a:p>
            <a:pPr marL="0">
              <a:lnSpc>
                <a:spcPct val="120000"/>
              </a:lnSpc>
              <a:spcBef>
                <a:spcPts val="0"/>
              </a:spcBef>
              <a:spcAft>
                <a:spcPts val="0"/>
              </a:spcAft>
            </a:pPr>
            <a:endParaRPr lang="fr-FR" dirty="0"/>
          </a:p>
          <a:p>
            <a:pPr marL="0">
              <a:lnSpc>
                <a:spcPct val="120000"/>
              </a:lnSpc>
              <a:spcBef>
                <a:spcPts val="0"/>
              </a:spcBef>
              <a:spcAft>
                <a:spcPts val="0"/>
              </a:spcAft>
            </a:pPr>
            <a:r>
              <a:rPr lang="fr-FR" b="1" dirty="0">
                <a:solidFill>
                  <a:srgbClr val="FF0000"/>
                </a:solidFill>
              </a:rPr>
              <a:t>&gt;&gt;&gt;&gt; Les valeurs et leurs affects peuvent servir à maintenir les normes sociales ou à les transformer, comment cela se joue sur nos terrains ?</a:t>
            </a:r>
          </a:p>
          <a:p>
            <a:pPr marL="0" indent="0">
              <a:lnSpc>
                <a:spcPct val="120000"/>
              </a:lnSpc>
              <a:spcBef>
                <a:spcPts val="0"/>
              </a:spcBef>
              <a:spcAft>
                <a:spcPts val="0"/>
              </a:spcAft>
              <a:buNone/>
            </a:pPr>
            <a:r>
              <a:rPr lang="fr-FR" dirty="0">
                <a:solidFill>
                  <a:schemeClr val="tx1"/>
                </a:solidFill>
              </a:rPr>
              <a:t>Exemple : Les ménages monoparentaux en Afrique de l’ouest constituent une marge sociale (10 à 20 %), ils sont essentiellement féminins (80% des MM), ils sont a priori en augmentation (à vérifier) : comment ces ménages sont perçus (représentations), vécus (affects) et valorisés (valeurs, normes) à l’intérieur et à l’extérieur de ces ménages ? Y a </a:t>
            </a:r>
            <a:r>
              <a:rPr lang="fr-FR" dirty="0" err="1">
                <a:solidFill>
                  <a:schemeClr val="tx1"/>
                </a:solidFill>
              </a:rPr>
              <a:t>t</a:t>
            </a:r>
            <a:r>
              <a:rPr lang="fr-FR" dirty="0">
                <a:solidFill>
                  <a:schemeClr val="tx1"/>
                </a:solidFill>
              </a:rPr>
              <a:t> il une évolution de ces représentations affects, valeurs entre les différentes générations ? Si oui, quelles sont </a:t>
            </a:r>
            <a:r>
              <a:rPr lang="fr-FR" dirty="0" err="1">
                <a:solidFill>
                  <a:schemeClr val="tx1"/>
                </a:solidFill>
              </a:rPr>
              <a:t>t</a:t>
            </a:r>
            <a:r>
              <a:rPr lang="fr-FR" dirty="0">
                <a:solidFill>
                  <a:schemeClr val="tx1"/>
                </a:solidFill>
              </a:rPr>
              <a:t> elles ? Quelles conclusions peut on en tirer sur les reproductions sociales, les début d’autonomisation et les processus d’émancipation féminine ?</a:t>
            </a:r>
          </a:p>
          <a:p>
            <a:pPr marL="0" indent="0">
              <a:lnSpc>
                <a:spcPct val="120000"/>
              </a:lnSpc>
              <a:spcBef>
                <a:spcPts val="0"/>
              </a:spcBef>
              <a:spcAft>
                <a:spcPts val="0"/>
              </a:spcAft>
              <a:buNone/>
            </a:pPr>
            <a:r>
              <a:rPr lang="fr-FR" b="1" dirty="0">
                <a:solidFill>
                  <a:schemeClr val="tx1"/>
                </a:solidFill>
              </a:rPr>
              <a:t>Par exemple pour les ménages monoparentaux féminins est on passé de la honte à la fierté ou à la neutralité émotionnelle en une génération ? Est-ce que cela facilite l’intention des femmes pour divorcer ? Comment ?</a:t>
            </a:r>
          </a:p>
          <a:p>
            <a:pPr marL="0" indent="0">
              <a:lnSpc>
                <a:spcPct val="120000"/>
              </a:lnSpc>
              <a:spcBef>
                <a:spcPts val="0"/>
              </a:spcBef>
              <a:spcAft>
                <a:spcPts val="0"/>
              </a:spcAft>
              <a:buNone/>
            </a:pPr>
            <a:r>
              <a:rPr lang="fr-FR" b="1" dirty="0">
                <a:solidFill>
                  <a:schemeClr val="tx1"/>
                </a:solidFill>
              </a:rPr>
              <a:t>Pour la monoparentalité masculine, est ce que c’est honteux aujourd’hui ou est ce que cela fait peur (« c’est pas net ») ? Idem BF, Togo, </a:t>
            </a:r>
            <a:r>
              <a:rPr lang="fr-FR" b="1" dirty="0" err="1">
                <a:solidFill>
                  <a:schemeClr val="tx1"/>
                </a:solidFill>
              </a:rPr>
              <a:t>Mada</a:t>
            </a:r>
            <a:r>
              <a:rPr lang="fr-FR" b="1" dirty="0">
                <a:solidFill>
                  <a:schemeClr val="tx1"/>
                </a:solidFill>
              </a:rPr>
              <a:t> ? D’ou vient la peur de l’homme seul avec enfant ? Comment la société régule cette peur ? Quel impact sur les réseaux de ces hommes seuls ? Etc.</a:t>
            </a:r>
            <a:endParaRPr lang="fr-FR" b="1" dirty="0">
              <a:solidFill>
                <a:srgbClr val="FF0000"/>
              </a:solidFill>
            </a:endParaRPr>
          </a:p>
          <a:p>
            <a:pPr marL="0" indent="0">
              <a:buNone/>
            </a:pPr>
            <a:endParaRPr lang="fr-FR" dirty="0"/>
          </a:p>
          <a:p>
            <a:endParaRPr lang="fr-FR" dirty="0"/>
          </a:p>
        </p:txBody>
      </p:sp>
      <p:sp>
        <p:nvSpPr>
          <p:cNvPr id="4" name="Espace réservé du numéro de diapositive 3">
            <a:extLst>
              <a:ext uri="{FF2B5EF4-FFF2-40B4-BE49-F238E27FC236}">
                <a16:creationId xmlns:a16="http://schemas.microsoft.com/office/drawing/2014/main" id="{2E4DD57F-F690-3B4B-9DCD-84A31C394531}"/>
              </a:ext>
            </a:extLst>
          </p:cNvPr>
          <p:cNvSpPr>
            <a:spLocks noGrp="1"/>
          </p:cNvSpPr>
          <p:nvPr>
            <p:ph type="sldNum" sz="quarter" idx="12"/>
          </p:nvPr>
        </p:nvSpPr>
        <p:spPr/>
        <p:txBody>
          <a:bodyPr/>
          <a:lstStyle/>
          <a:p>
            <a:fld id="{6113E31D-E2AB-40D1-8B51-AFA5AFEF393A}" type="slidenum">
              <a:rPr lang="en-US" smtClean="0"/>
              <a:t>7</a:t>
            </a:fld>
            <a:endParaRPr lang="en-US" dirty="0"/>
          </a:p>
        </p:txBody>
      </p:sp>
    </p:spTree>
    <p:extLst>
      <p:ext uri="{BB962C8B-B14F-4D97-AF65-F5344CB8AC3E}">
        <p14:creationId xmlns:p14="http://schemas.microsoft.com/office/powerpoint/2010/main" val="3788061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F1F23B-32FA-6A41-96F9-7ADB8AC25713}"/>
              </a:ext>
            </a:extLst>
          </p:cNvPr>
          <p:cNvSpPr>
            <a:spLocks noGrp="1"/>
          </p:cNvSpPr>
          <p:nvPr>
            <p:ph type="title"/>
          </p:nvPr>
        </p:nvSpPr>
        <p:spPr>
          <a:xfrm>
            <a:off x="1910080" y="68628"/>
            <a:ext cx="8537787" cy="738293"/>
          </a:xfrm>
        </p:spPr>
        <p:txBody>
          <a:bodyPr>
            <a:normAutofit/>
          </a:bodyPr>
          <a:lstStyle/>
          <a:p>
            <a:r>
              <a:rPr lang="fr-FR" sz="3200" b="1" dirty="0">
                <a:solidFill>
                  <a:schemeClr val="tx2"/>
                </a:solidFill>
              </a:rPr>
              <a:t>Quels usages de l’économie morale pour MARGES ? </a:t>
            </a:r>
          </a:p>
        </p:txBody>
      </p:sp>
      <p:sp>
        <p:nvSpPr>
          <p:cNvPr id="3" name="Espace réservé du contenu 2">
            <a:extLst>
              <a:ext uri="{FF2B5EF4-FFF2-40B4-BE49-F238E27FC236}">
                <a16:creationId xmlns:a16="http://schemas.microsoft.com/office/drawing/2014/main" id="{1BCCBD29-7772-7E4C-91BA-6992C112B525}"/>
              </a:ext>
            </a:extLst>
          </p:cNvPr>
          <p:cNvSpPr>
            <a:spLocks noGrp="1"/>
          </p:cNvSpPr>
          <p:nvPr>
            <p:ph idx="1"/>
          </p:nvPr>
        </p:nvSpPr>
        <p:spPr>
          <a:xfrm>
            <a:off x="1007062" y="925455"/>
            <a:ext cx="10205421" cy="5271149"/>
          </a:xfrm>
        </p:spPr>
        <p:txBody>
          <a:bodyPr>
            <a:normAutofit/>
          </a:bodyPr>
          <a:lstStyle/>
          <a:p>
            <a:pPr marL="0" lvl="1" indent="0">
              <a:spcBef>
                <a:spcPts val="1200"/>
              </a:spcBef>
              <a:spcAft>
                <a:spcPts val="200"/>
              </a:spcAft>
              <a:buSzPct val="100000"/>
              <a:buNone/>
            </a:pPr>
            <a:r>
              <a:rPr lang="fr-FR" dirty="0"/>
              <a:t>Dans le projet MARGES</a:t>
            </a:r>
          </a:p>
          <a:p>
            <a:pPr marL="0" lvl="1" indent="0">
              <a:spcBef>
                <a:spcPts val="1200"/>
              </a:spcBef>
              <a:spcAft>
                <a:spcPts val="200"/>
              </a:spcAft>
              <a:buSzPct val="100000"/>
              <a:buNone/>
            </a:pPr>
            <a:r>
              <a:rPr lang="fr-FR" dirty="0"/>
              <a:t>- </a:t>
            </a:r>
            <a:r>
              <a:rPr lang="fr-FR" sz="1600" dirty="0"/>
              <a:t>Nous pouvons nous placer dans le postulat que les émotions ne servent pas que la reproduction des sociétés, mais aussi leur transformation, qu’elles participent aux transformations de l’économie </a:t>
            </a:r>
            <a:r>
              <a:rPr lang="fr-FR" sz="1600" b="1" dirty="0">
                <a:solidFill>
                  <a:srgbClr val="0070C0"/>
                </a:solidFill>
              </a:rPr>
              <a:t>morale</a:t>
            </a:r>
            <a:r>
              <a:rPr lang="fr-FR" sz="1600" dirty="0"/>
              <a:t> des sociétés</a:t>
            </a:r>
          </a:p>
          <a:p>
            <a:pPr marL="0" lvl="1" indent="0">
              <a:spcBef>
                <a:spcPts val="0"/>
              </a:spcBef>
              <a:spcAft>
                <a:spcPts val="0"/>
              </a:spcAft>
              <a:buSzPct val="100000"/>
              <a:buNone/>
            </a:pPr>
            <a:endParaRPr lang="fr-FR" dirty="0"/>
          </a:p>
          <a:p>
            <a:pPr marL="0" indent="0">
              <a:lnSpc>
                <a:spcPct val="100000"/>
              </a:lnSpc>
              <a:spcBef>
                <a:spcPts val="0"/>
              </a:spcBef>
              <a:spcAft>
                <a:spcPts val="0"/>
              </a:spcAft>
              <a:buNone/>
            </a:pPr>
            <a:r>
              <a:rPr lang="fr-FR" sz="1600" dirty="0"/>
              <a:t>- Dans les marges statistiques que nous étudions (configuration résidentielle ou domestique - statuts matrimoniaux- économie domestique- fécondité et sexualité) : quelles valeurs et quels affects sont véhiculées par ces marges ? Par ceux qui les observent ? Est ce différent selon les capitales que l’on étudie ? Pourquoi ? Quel impact ? </a:t>
            </a:r>
          </a:p>
          <a:p>
            <a:pPr marL="0" indent="0">
              <a:buNone/>
            </a:pPr>
            <a:r>
              <a:rPr lang="fr-FR" dirty="0"/>
              <a:t>Les économies morales sont produites dans des contextes (</a:t>
            </a:r>
            <a:r>
              <a:rPr lang="fr-FR" dirty="0" err="1"/>
              <a:t>ie</a:t>
            </a:r>
            <a:r>
              <a:rPr lang="fr-FR" dirty="0"/>
              <a:t> </a:t>
            </a:r>
            <a:r>
              <a:rPr lang="fr-FR" b="1" dirty="0"/>
              <a:t>légitimation des valeurs et de leur hiérarchie) </a:t>
            </a:r>
            <a:r>
              <a:rPr lang="fr-FR" dirty="0"/>
              <a:t>qui évoluent (</a:t>
            </a:r>
            <a:r>
              <a:rPr lang="fr-FR" dirty="0" err="1"/>
              <a:t>ie</a:t>
            </a:r>
            <a:r>
              <a:rPr lang="fr-FR" dirty="0"/>
              <a:t> les contextes urbains </a:t>
            </a:r>
            <a:r>
              <a:rPr lang="fr-FR" dirty="0" err="1"/>
              <a:t>ie</a:t>
            </a:r>
            <a:r>
              <a:rPr lang="fr-FR" dirty="0"/>
              <a:t> </a:t>
            </a:r>
            <a:r>
              <a:rPr lang="fr-FR" b="1" dirty="0"/>
              <a:t>les mœurs )</a:t>
            </a:r>
          </a:p>
          <a:p>
            <a:pPr marL="1517120" lvl="8" indent="0">
              <a:buClr>
                <a:schemeClr val="accent2">
                  <a:lumMod val="60000"/>
                  <a:lumOff val="40000"/>
                </a:schemeClr>
              </a:buClr>
              <a:buSzPct val="90000"/>
              <a:buNone/>
            </a:pPr>
            <a:endParaRPr lang="fr-FR" sz="1800" dirty="0"/>
          </a:p>
          <a:p>
            <a:pPr marL="1517120" lvl="8" indent="0">
              <a:buClr>
                <a:schemeClr val="accent2">
                  <a:lumMod val="60000"/>
                  <a:lumOff val="40000"/>
                </a:schemeClr>
              </a:buClr>
              <a:buSzPct val="90000"/>
              <a:buNone/>
            </a:pPr>
            <a:endParaRPr lang="fr-FR" sz="1800" dirty="0"/>
          </a:p>
          <a:p>
            <a:pPr marL="1802870" lvl="8" indent="-285750">
              <a:buClr>
                <a:schemeClr val="accent2">
                  <a:lumMod val="60000"/>
                  <a:lumOff val="40000"/>
                </a:schemeClr>
              </a:buClr>
              <a:buSzPct val="90000"/>
            </a:pPr>
            <a:r>
              <a:rPr lang="fr-FR" sz="1800" dirty="0"/>
              <a:t>Le contexte social   </a:t>
            </a:r>
          </a:p>
          <a:p>
            <a:pPr marL="1802870" lvl="8" indent="-285750">
              <a:buClr>
                <a:schemeClr val="accent2">
                  <a:lumMod val="60000"/>
                  <a:lumOff val="40000"/>
                </a:schemeClr>
              </a:buClr>
              <a:buSzPct val="90000"/>
            </a:pPr>
            <a:r>
              <a:rPr lang="fr-FR" sz="1800" dirty="0"/>
              <a:t>Les trajectoires sociales </a:t>
            </a:r>
            <a:r>
              <a:rPr lang="fr-FR" sz="1800" dirty="0" err="1"/>
              <a:t>ie</a:t>
            </a:r>
            <a:r>
              <a:rPr lang="fr-FR" sz="1800" dirty="0"/>
              <a:t> les acteurs</a:t>
            </a:r>
          </a:p>
          <a:p>
            <a:pPr marL="1802870" lvl="8" indent="-285750">
              <a:buClr>
                <a:schemeClr val="accent2">
                  <a:lumMod val="60000"/>
                  <a:lumOff val="40000"/>
                </a:schemeClr>
              </a:buClr>
              <a:buSzPct val="90000"/>
            </a:pPr>
            <a:r>
              <a:rPr lang="fr-FR" sz="1800" dirty="0"/>
              <a:t>Les interactions les réseaux de valeurs et d’affects</a:t>
            </a:r>
          </a:p>
          <a:p>
            <a:endParaRPr lang="fr-FR" dirty="0"/>
          </a:p>
          <a:p>
            <a:endParaRPr lang="fr-FR" dirty="0"/>
          </a:p>
        </p:txBody>
      </p:sp>
      <p:sp>
        <p:nvSpPr>
          <p:cNvPr id="4" name="Espace réservé du numéro de diapositive 3">
            <a:extLst>
              <a:ext uri="{FF2B5EF4-FFF2-40B4-BE49-F238E27FC236}">
                <a16:creationId xmlns:a16="http://schemas.microsoft.com/office/drawing/2014/main" id="{9F7E917A-8AEF-6748-A6F1-F23FEDFA19B6}"/>
              </a:ext>
            </a:extLst>
          </p:cNvPr>
          <p:cNvSpPr>
            <a:spLocks noGrp="1"/>
          </p:cNvSpPr>
          <p:nvPr>
            <p:ph type="sldNum" sz="quarter" idx="12"/>
          </p:nvPr>
        </p:nvSpPr>
        <p:spPr/>
        <p:txBody>
          <a:bodyPr/>
          <a:lstStyle/>
          <a:p>
            <a:fld id="{6113E31D-E2AB-40D1-8B51-AFA5AFEF393A}" type="slidenum">
              <a:rPr lang="en-US" smtClean="0"/>
              <a:t>8</a:t>
            </a:fld>
            <a:endParaRPr lang="en-US" dirty="0"/>
          </a:p>
        </p:txBody>
      </p:sp>
      <p:sp>
        <p:nvSpPr>
          <p:cNvPr id="23" name="Cadre 22">
            <a:extLst>
              <a:ext uri="{FF2B5EF4-FFF2-40B4-BE49-F238E27FC236}">
                <a16:creationId xmlns:a16="http://schemas.microsoft.com/office/drawing/2014/main" id="{B5D4CFF7-CD3F-0948-B989-7A7C20F13851}"/>
              </a:ext>
            </a:extLst>
          </p:cNvPr>
          <p:cNvSpPr/>
          <p:nvPr/>
        </p:nvSpPr>
        <p:spPr>
          <a:xfrm>
            <a:off x="2125477" y="3859801"/>
            <a:ext cx="5602941" cy="1933588"/>
          </a:xfrm>
          <a:prstGeom prst="fram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6" name="Chevron 25">
            <a:extLst>
              <a:ext uri="{FF2B5EF4-FFF2-40B4-BE49-F238E27FC236}">
                <a16:creationId xmlns:a16="http://schemas.microsoft.com/office/drawing/2014/main" id="{3EDD47B3-8AF0-834A-AD2A-E171A0739CB0}"/>
              </a:ext>
            </a:extLst>
          </p:cNvPr>
          <p:cNvSpPr/>
          <p:nvPr/>
        </p:nvSpPr>
        <p:spPr>
          <a:xfrm>
            <a:off x="7790329" y="4118384"/>
            <a:ext cx="3083859" cy="708211"/>
          </a:xfrm>
          <a:prstGeom prst="chevron">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Réseaux de valeurs et d’affects</a:t>
            </a:r>
          </a:p>
        </p:txBody>
      </p:sp>
      <p:sp>
        <p:nvSpPr>
          <p:cNvPr id="27" name="Chevron 26">
            <a:extLst>
              <a:ext uri="{FF2B5EF4-FFF2-40B4-BE49-F238E27FC236}">
                <a16:creationId xmlns:a16="http://schemas.microsoft.com/office/drawing/2014/main" id="{F2C0C8BC-643A-7D41-B0EC-DB772218523C}"/>
              </a:ext>
            </a:extLst>
          </p:cNvPr>
          <p:cNvSpPr/>
          <p:nvPr/>
        </p:nvSpPr>
        <p:spPr>
          <a:xfrm>
            <a:off x="7890421" y="5157494"/>
            <a:ext cx="3083859" cy="708211"/>
          </a:xfrm>
          <a:prstGeom prst="chevron">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FF0000"/>
                </a:solidFill>
              </a:rPr>
              <a:t>discordances</a:t>
            </a:r>
          </a:p>
        </p:txBody>
      </p:sp>
    </p:spTree>
    <p:extLst>
      <p:ext uri="{BB962C8B-B14F-4D97-AF65-F5344CB8AC3E}">
        <p14:creationId xmlns:p14="http://schemas.microsoft.com/office/powerpoint/2010/main" val="3550745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0717" y="739301"/>
            <a:ext cx="11729545" cy="5619457"/>
          </a:xfrm>
        </p:spPr>
        <p:txBody>
          <a:bodyPr>
            <a:normAutofit fontScale="62500" lnSpcReduction="20000"/>
          </a:bodyPr>
          <a:lstStyle/>
          <a:p>
            <a:pPr>
              <a:buFont typeface="Arial" panose="020B0604020202020204" pitchFamily="34" charset="0"/>
              <a:buChar char="•"/>
            </a:pPr>
            <a:r>
              <a:rPr lang="fr-FR" sz="2200" dirty="0">
                <a:solidFill>
                  <a:srgbClr val="0070C0"/>
                </a:solidFill>
              </a:rPr>
              <a:t>Elster J., 1995. « Rationalité, émotions et normes sociales » </a:t>
            </a:r>
            <a:r>
              <a:rPr lang="fr-FR" sz="2200" i="1" dirty="0">
                <a:solidFill>
                  <a:srgbClr val="0070C0"/>
                </a:solidFill>
              </a:rPr>
              <a:t>in</a:t>
            </a:r>
            <a:r>
              <a:rPr lang="fr-FR" sz="2200" dirty="0">
                <a:solidFill>
                  <a:srgbClr val="0070C0"/>
                </a:solidFill>
              </a:rPr>
              <a:t> </a:t>
            </a:r>
            <a:r>
              <a:rPr lang="fr-FR" sz="2200" dirty="0" err="1">
                <a:solidFill>
                  <a:srgbClr val="0070C0"/>
                </a:solidFill>
              </a:rPr>
              <a:t>Paperman</a:t>
            </a:r>
            <a:r>
              <a:rPr lang="fr-FR" sz="2200" dirty="0">
                <a:solidFill>
                  <a:srgbClr val="0070C0"/>
                </a:solidFill>
              </a:rPr>
              <a:t> P &amp; </a:t>
            </a:r>
            <a:r>
              <a:rPr lang="fr-FR" sz="2200" dirty="0" err="1">
                <a:solidFill>
                  <a:srgbClr val="0070C0"/>
                </a:solidFill>
              </a:rPr>
              <a:t>Ogien</a:t>
            </a:r>
            <a:r>
              <a:rPr lang="fr-FR" sz="2200" dirty="0">
                <a:solidFill>
                  <a:srgbClr val="0070C0"/>
                </a:solidFill>
              </a:rPr>
              <a:t> R. (</a:t>
            </a:r>
            <a:r>
              <a:rPr lang="fr-FR" sz="2200" dirty="0" err="1">
                <a:solidFill>
                  <a:srgbClr val="0070C0"/>
                </a:solidFill>
              </a:rPr>
              <a:t>eds</a:t>
            </a:r>
            <a:r>
              <a:rPr lang="fr-FR" sz="2200" dirty="0">
                <a:solidFill>
                  <a:srgbClr val="0070C0"/>
                </a:solidFill>
              </a:rPr>
              <a:t>), </a:t>
            </a:r>
            <a:r>
              <a:rPr lang="fr-FR" sz="2200" i="1" dirty="0">
                <a:solidFill>
                  <a:srgbClr val="0070C0"/>
                </a:solidFill>
              </a:rPr>
              <a:t>La couleur des pensées</a:t>
            </a:r>
            <a:r>
              <a:rPr lang="fr-FR" sz="2200" dirty="0">
                <a:solidFill>
                  <a:srgbClr val="0070C0"/>
                </a:solidFill>
              </a:rPr>
              <a:t>, Paris, EHESS : 33-64. </a:t>
            </a:r>
          </a:p>
          <a:p>
            <a:pPr>
              <a:buFont typeface="Arial" panose="020B0604020202020204" pitchFamily="34" charset="0"/>
              <a:buChar char="•"/>
            </a:pPr>
            <a:r>
              <a:rPr lang="fr-FR" sz="2200" dirty="0">
                <a:solidFill>
                  <a:srgbClr val="0070C0"/>
                </a:solidFill>
              </a:rPr>
              <a:t>Epstein A. L., 1972. “Sanctions“ </a:t>
            </a:r>
            <a:r>
              <a:rPr lang="fr-FR" sz="2200" i="1" dirty="0">
                <a:solidFill>
                  <a:srgbClr val="0070C0"/>
                </a:solidFill>
              </a:rPr>
              <a:t>in</a:t>
            </a:r>
            <a:r>
              <a:rPr lang="fr-FR" sz="2200" dirty="0">
                <a:solidFill>
                  <a:srgbClr val="0070C0"/>
                </a:solidFill>
              </a:rPr>
              <a:t> David L. </a:t>
            </a:r>
            <a:r>
              <a:rPr lang="fr-FR" sz="2200" dirty="0" err="1">
                <a:solidFill>
                  <a:srgbClr val="0070C0"/>
                </a:solidFill>
              </a:rPr>
              <a:t>Stills</a:t>
            </a:r>
            <a:r>
              <a:rPr lang="fr-FR" sz="2200" dirty="0">
                <a:solidFill>
                  <a:srgbClr val="0070C0"/>
                </a:solidFill>
              </a:rPr>
              <a:t> (</a:t>
            </a:r>
            <a:r>
              <a:rPr lang="fr-FR" sz="2200" dirty="0" err="1">
                <a:solidFill>
                  <a:srgbClr val="0070C0"/>
                </a:solidFill>
              </a:rPr>
              <a:t>ed</a:t>
            </a:r>
            <a:r>
              <a:rPr lang="fr-FR" sz="2200" dirty="0">
                <a:solidFill>
                  <a:srgbClr val="0070C0"/>
                </a:solidFill>
              </a:rPr>
              <a:t>.), </a:t>
            </a:r>
            <a:r>
              <a:rPr lang="fr-FR" sz="2200" i="1" dirty="0">
                <a:solidFill>
                  <a:srgbClr val="0070C0"/>
                </a:solidFill>
              </a:rPr>
              <a:t>International </a:t>
            </a:r>
            <a:r>
              <a:rPr lang="fr-FR" sz="2200" i="1" dirty="0" err="1">
                <a:solidFill>
                  <a:srgbClr val="0070C0"/>
                </a:solidFill>
              </a:rPr>
              <a:t>Encyclopedia</a:t>
            </a:r>
            <a:r>
              <a:rPr lang="fr-FR" sz="2200" i="1" dirty="0">
                <a:solidFill>
                  <a:srgbClr val="0070C0"/>
                </a:solidFill>
              </a:rPr>
              <a:t> of the social sciences </a:t>
            </a:r>
          </a:p>
          <a:p>
            <a:pPr>
              <a:buFont typeface="Arial" panose="020B0604020202020204" pitchFamily="34" charset="0"/>
              <a:buChar char="•"/>
            </a:pPr>
            <a:r>
              <a:rPr lang="fr-FR" sz="2200" dirty="0" err="1">
                <a:solidFill>
                  <a:srgbClr val="0070C0"/>
                </a:solidFill>
              </a:rPr>
              <a:t>Fassin</a:t>
            </a:r>
            <a:r>
              <a:rPr lang="fr-FR" sz="2200" dirty="0">
                <a:solidFill>
                  <a:srgbClr val="0070C0"/>
                </a:solidFill>
              </a:rPr>
              <a:t> D., 2012. « Économies morales et justices locales », </a:t>
            </a:r>
            <a:r>
              <a:rPr lang="fr-FR" sz="2200" i="1" dirty="0">
                <a:solidFill>
                  <a:srgbClr val="0070C0"/>
                </a:solidFill>
              </a:rPr>
              <a:t>Revue </a:t>
            </a:r>
            <a:r>
              <a:rPr lang="fr-FR" sz="2200" i="1" dirty="0" err="1">
                <a:solidFill>
                  <a:srgbClr val="0070C0"/>
                </a:solidFill>
              </a:rPr>
              <a:t>franç</a:t>
            </a:r>
            <a:r>
              <a:rPr lang="fr-FR" sz="2200" i="1" dirty="0">
                <a:solidFill>
                  <a:srgbClr val="0070C0"/>
                </a:solidFill>
              </a:rPr>
              <a:t>. </a:t>
            </a:r>
            <a:r>
              <a:rPr lang="fr-FR" sz="2200" i="1" dirty="0" err="1">
                <a:solidFill>
                  <a:srgbClr val="0070C0"/>
                </a:solidFill>
              </a:rPr>
              <a:t>Sociol</a:t>
            </a:r>
            <a:r>
              <a:rPr lang="fr-FR" sz="2200" dirty="0">
                <a:solidFill>
                  <a:srgbClr val="0070C0"/>
                </a:solidFill>
              </a:rPr>
              <a:t>., 53-4 : 651-655. </a:t>
            </a:r>
          </a:p>
          <a:p>
            <a:pPr>
              <a:buFont typeface="Arial" panose="020B0604020202020204" pitchFamily="34" charset="0"/>
              <a:buChar char="•"/>
            </a:pPr>
            <a:r>
              <a:rPr lang="fr-FR" sz="2200" dirty="0" err="1">
                <a:solidFill>
                  <a:srgbClr val="0070C0"/>
                </a:solidFill>
              </a:rPr>
              <a:t>Fassin</a:t>
            </a:r>
            <a:r>
              <a:rPr lang="fr-FR" sz="2200" dirty="0">
                <a:solidFill>
                  <a:srgbClr val="0070C0"/>
                </a:solidFill>
              </a:rPr>
              <a:t> D. et </a:t>
            </a:r>
            <a:r>
              <a:rPr lang="fr-FR" sz="2200" dirty="0" err="1">
                <a:solidFill>
                  <a:srgbClr val="0070C0"/>
                </a:solidFill>
              </a:rPr>
              <a:t>Eideliman</a:t>
            </a:r>
            <a:r>
              <a:rPr lang="fr-FR" sz="2200" dirty="0">
                <a:solidFill>
                  <a:srgbClr val="0070C0"/>
                </a:solidFill>
              </a:rPr>
              <a:t> J.-S., 2012. </a:t>
            </a:r>
            <a:r>
              <a:rPr lang="fr-FR" sz="2200" i="1" dirty="0">
                <a:solidFill>
                  <a:srgbClr val="0070C0"/>
                </a:solidFill>
              </a:rPr>
              <a:t>Économies morales contemporaines</a:t>
            </a:r>
            <a:r>
              <a:rPr lang="fr-FR" sz="2200" dirty="0">
                <a:solidFill>
                  <a:srgbClr val="0070C0"/>
                </a:solidFill>
              </a:rPr>
              <a:t>, Paris, La Découverte. </a:t>
            </a:r>
          </a:p>
          <a:p>
            <a:pPr>
              <a:buFont typeface="Arial" panose="020B0604020202020204" pitchFamily="34" charset="0"/>
              <a:buChar char="•"/>
            </a:pPr>
            <a:r>
              <a:rPr lang="fr-FR" sz="2200" dirty="0">
                <a:solidFill>
                  <a:srgbClr val="0070C0"/>
                </a:solidFill>
              </a:rPr>
              <a:t>Groupe </a:t>
            </a:r>
            <a:r>
              <a:rPr lang="fr-FR" sz="2200" dirty="0" err="1">
                <a:solidFill>
                  <a:srgbClr val="0070C0"/>
                </a:solidFill>
              </a:rPr>
              <a:t>EnCore</a:t>
            </a:r>
            <a:r>
              <a:rPr lang="fr-FR" sz="2200" dirty="0">
                <a:solidFill>
                  <a:srgbClr val="0070C0"/>
                </a:solidFill>
              </a:rPr>
              <a:t>, Parenté, personne et genre : pour une approche relationnelle des marges. Entretien avec Laurence Hérault et </a:t>
            </a:r>
            <a:r>
              <a:rPr lang="fr-FR" sz="2200" dirty="0" err="1">
                <a:solidFill>
                  <a:srgbClr val="0070C0"/>
                </a:solidFill>
              </a:rPr>
              <a:t>Irne</a:t>
            </a:r>
            <a:r>
              <a:rPr lang="fr-FR" sz="2200" dirty="0">
                <a:solidFill>
                  <a:srgbClr val="0070C0"/>
                </a:solidFill>
              </a:rPr>
              <a:t> Théry Émulations, numéro 32, Mise en ligne le 20 avril 2020. DOI : 10.14428/emulations.032.08</a:t>
            </a:r>
          </a:p>
          <a:p>
            <a:pPr>
              <a:buFont typeface="Arial" panose="020B0604020202020204" pitchFamily="34" charset="0"/>
              <a:buChar char="•"/>
            </a:pPr>
            <a:r>
              <a:rPr lang="fr-FR" sz="2200" dirty="0">
                <a:solidFill>
                  <a:srgbClr val="0070C0"/>
                </a:solidFill>
              </a:rPr>
              <a:t>Julien Bernard, « Les voies d’approche des émotions », Terrains/Théories [Online], 2 | 2015, Online </a:t>
            </a:r>
            <a:r>
              <a:rPr lang="fr-FR" sz="2200" dirty="0" err="1">
                <a:solidFill>
                  <a:srgbClr val="0070C0"/>
                </a:solidFill>
              </a:rPr>
              <a:t>since</a:t>
            </a:r>
            <a:r>
              <a:rPr lang="fr-FR" sz="2200" dirty="0">
                <a:solidFill>
                  <a:srgbClr val="0070C0"/>
                </a:solidFill>
              </a:rPr>
              <a:t> 17 </a:t>
            </a:r>
            <a:r>
              <a:rPr lang="fr-FR" sz="2200" dirty="0" err="1">
                <a:solidFill>
                  <a:srgbClr val="0070C0"/>
                </a:solidFill>
              </a:rPr>
              <a:t>October</a:t>
            </a:r>
            <a:r>
              <a:rPr lang="fr-FR" sz="2200" dirty="0">
                <a:solidFill>
                  <a:srgbClr val="0070C0"/>
                </a:solidFill>
              </a:rPr>
              <a:t> 2014, </a:t>
            </a:r>
            <a:r>
              <a:rPr lang="fr-FR" sz="2200" dirty="0" err="1">
                <a:solidFill>
                  <a:srgbClr val="0070C0"/>
                </a:solidFill>
              </a:rPr>
              <a:t>connection</a:t>
            </a:r>
            <a:r>
              <a:rPr lang="fr-FR" sz="2200" dirty="0">
                <a:solidFill>
                  <a:srgbClr val="0070C0"/>
                </a:solidFill>
              </a:rPr>
              <a:t> on 22 </a:t>
            </a:r>
            <a:r>
              <a:rPr lang="fr-FR" sz="2200" dirty="0" err="1">
                <a:solidFill>
                  <a:srgbClr val="0070C0"/>
                </a:solidFill>
              </a:rPr>
              <a:t>January</a:t>
            </a:r>
            <a:r>
              <a:rPr lang="fr-FR" sz="2200" dirty="0">
                <a:solidFill>
                  <a:srgbClr val="0070C0"/>
                </a:solidFill>
              </a:rPr>
              <a:t> 2020. URL : http://</a:t>
            </a:r>
            <a:r>
              <a:rPr lang="fr-FR" sz="2200" dirty="0" err="1">
                <a:solidFill>
                  <a:srgbClr val="0070C0"/>
                </a:solidFill>
              </a:rPr>
              <a:t>journals.openedition.org</a:t>
            </a:r>
            <a:r>
              <a:rPr lang="fr-FR" sz="2200" dirty="0">
                <a:solidFill>
                  <a:srgbClr val="0070C0"/>
                </a:solidFill>
              </a:rPr>
              <a:t>/</a:t>
            </a:r>
            <a:r>
              <a:rPr lang="fr-FR" sz="2200" dirty="0" err="1">
                <a:solidFill>
                  <a:srgbClr val="0070C0"/>
                </a:solidFill>
              </a:rPr>
              <a:t>teth</a:t>
            </a:r>
            <a:r>
              <a:rPr lang="fr-FR" sz="2200" dirty="0">
                <a:solidFill>
                  <a:srgbClr val="0070C0"/>
                </a:solidFill>
              </a:rPr>
              <a:t>/196 ; DOI : 10.4000/teth.196</a:t>
            </a:r>
          </a:p>
          <a:p>
            <a:pPr>
              <a:lnSpc>
                <a:spcPct val="120000"/>
              </a:lnSpc>
              <a:spcBef>
                <a:spcPts val="0"/>
              </a:spcBef>
              <a:spcAft>
                <a:spcPts val="0"/>
              </a:spcAft>
              <a:buFont typeface="Arial" panose="020B0604020202020204" pitchFamily="34" charset="0"/>
              <a:buChar char="•"/>
            </a:pPr>
            <a:r>
              <a:rPr lang="fr-FR" sz="2200" dirty="0" err="1">
                <a:solidFill>
                  <a:srgbClr val="0070C0"/>
                </a:solidFill>
              </a:rPr>
              <a:t>Lewandowski</a:t>
            </a:r>
            <a:r>
              <a:rPr lang="fr-FR" sz="2200" dirty="0">
                <a:solidFill>
                  <a:srgbClr val="0070C0"/>
                </a:solidFill>
              </a:rPr>
              <a:t> S., 2007. « La scolarisation, moyen de lutte contre la pauvreté ? Logiques d’experts et logiques paysannes </a:t>
            </a:r>
            <a:r>
              <a:rPr lang="fr-FR" sz="2200" dirty="0" err="1">
                <a:solidFill>
                  <a:srgbClr val="0070C0"/>
                </a:solidFill>
              </a:rPr>
              <a:t>gourmantchées</a:t>
            </a:r>
            <a:r>
              <a:rPr lang="fr-FR" sz="2200" dirty="0">
                <a:solidFill>
                  <a:srgbClr val="0070C0"/>
                </a:solidFill>
              </a:rPr>
              <a:t> au Burkina Faso », </a:t>
            </a:r>
            <a:r>
              <a:rPr lang="fr-FR" sz="2200" i="1" dirty="0">
                <a:solidFill>
                  <a:srgbClr val="0070C0"/>
                </a:solidFill>
              </a:rPr>
              <a:t>in</a:t>
            </a:r>
            <a:r>
              <a:rPr lang="fr-FR" sz="2200" dirty="0">
                <a:solidFill>
                  <a:srgbClr val="0070C0"/>
                </a:solidFill>
              </a:rPr>
              <a:t> « Savoirs et expériences », </a:t>
            </a:r>
            <a:r>
              <a:rPr lang="fr-FR" sz="2200" i="1" dirty="0">
                <a:solidFill>
                  <a:srgbClr val="0070C0"/>
                </a:solidFill>
              </a:rPr>
              <a:t>Cahiers de la recherche sur l’éducation et les savoirs</a:t>
            </a:r>
            <a:r>
              <a:rPr lang="fr-FR" sz="2200" dirty="0">
                <a:solidFill>
                  <a:srgbClr val="0070C0"/>
                </a:solidFill>
              </a:rPr>
              <a:t>, oct. 2007,  N°6, pp. 301-321.</a:t>
            </a:r>
          </a:p>
          <a:p>
            <a:pPr>
              <a:lnSpc>
                <a:spcPct val="120000"/>
              </a:lnSpc>
              <a:spcBef>
                <a:spcPts val="0"/>
              </a:spcBef>
              <a:spcAft>
                <a:spcPts val="0"/>
              </a:spcAft>
              <a:buFont typeface="Arial" panose="020B0604020202020204" pitchFamily="34" charset="0"/>
              <a:buChar char="•"/>
            </a:pPr>
            <a:r>
              <a:rPr lang="fr-FR" sz="2200" dirty="0" err="1">
                <a:solidFill>
                  <a:srgbClr val="0070C0"/>
                </a:solidFill>
              </a:rPr>
              <a:t>Lewandowski</a:t>
            </a:r>
            <a:r>
              <a:rPr lang="fr-FR" sz="2200" dirty="0">
                <a:solidFill>
                  <a:srgbClr val="0070C0"/>
                </a:solidFill>
              </a:rPr>
              <a:t> S., 2012. « Les savoirs locaux face aux écoles burkinabè. Négation, instrumentalisation, renforcement », </a:t>
            </a:r>
            <a:r>
              <a:rPr lang="fr-FR" sz="2200" i="1" dirty="0">
                <a:solidFill>
                  <a:srgbClr val="0070C0"/>
                </a:solidFill>
              </a:rPr>
              <a:t>L’Homme</a:t>
            </a:r>
            <a:r>
              <a:rPr lang="fr-FR" sz="2200" dirty="0">
                <a:solidFill>
                  <a:srgbClr val="0070C0"/>
                </a:solidFill>
              </a:rPr>
              <a:t>, N° 201, 2012, pp. 85-106. </a:t>
            </a:r>
          </a:p>
          <a:p>
            <a:pPr>
              <a:lnSpc>
                <a:spcPct val="120000"/>
              </a:lnSpc>
              <a:spcBef>
                <a:spcPts val="0"/>
              </a:spcBef>
              <a:spcAft>
                <a:spcPts val="0"/>
              </a:spcAft>
              <a:buFont typeface="Arial" panose="020B0604020202020204" pitchFamily="34" charset="0"/>
              <a:buChar char="•"/>
            </a:pPr>
            <a:r>
              <a:rPr lang="fr-FR" sz="2200" dirty="0" err="1">
                <a:solidFill>
                  <a:srgbClr val="0070C0"/>
                </a:solidFill>
              </a:rPr>
              <a:t>Lewandowski</a:t>
            </a:r>
            <a:r>
              <a:rPr lang="fr-FR" sz="2200" dirty="0">
                <a:solidFill>
                  <a:srgbClr val="0070C0"/>
                </a:solidFill>
              </a:rPr>
              <a:t> S., </a:t>
            </a:r>
            <a:r>
              <a:rPr lang="fr-FR" sz="2200" dirty="0" err="1">
                <a:solidFill>
                  <a:srgbClr val="0070C0"/>
                </a:solidFill>
              </a:rPr>
              <a:t>Cavagnoud</a:t>
            </a:r>
            <a:r>
              <a:rPr lang="fr-FR" sz="2200" dirty="0">
                <a:solidFill>
                  <a:srgbClr val="0070C0"/>
                </a:solidFill>
              </a:rPr>
              <a:t> R., 2019. « De la lutte pour donner sens au monde. Jeux d’acteurs en éducation religieuse et trajectoires émancipatrices de jeunesse », </a:t>
            </a:r>
            <a:r>
              <a:rPr lang="fr-FR" sz="2200" i="1" dirty="0">
                <a:solidFill>
                  <a:srgbClr val="0070C0"/>
                </a:solidFill>
              </a:rPr>
              <a:t>in</a:t>
            </a:r>
            <a:r>
              <a:rPr lang="fr-FR" sz="2200" dirty="0">
                <a:solidFill>
                  <a:srgbClr val="0070C0"/>
                </a:solidFill>
              </a:rPr>
              <a:t> </a:t>
            </a:r>
            <a:r>
              <a:rPr lang="fr-FR" sz="2200" dirty="0" err="1">
                <a:solidFill>
                  <a:srgbClr val="0070C0"/>
                </a:solidFill>
              </a:rPr>
              <a:t>Lewandowski</a:t>
            </a:r>
            <a:r>
              <a:rPr lang="fr-FR" sz="2200" dirty="0">
                <a:solidFill>
                  <a:srgbClr val="0070C0"/>
                </a:solidFill>
              </a:rPr>
              <a:t> S., </a:t>
            </a:r>
            <a:r>
              <a:rPr lang="fr-FR" sz="2200" dirty="0" err="1">
                <a:solidFill>
                  <a:srgbClr val="0070C0"/>
                </a:solidFill>
              </a:rPr>
              <a:t>Cavagnoud</a:t>
            </a:r>
            <a:r>
              <a:rPr lang="fr-FR" sz="2200" dirty="0">
                <a:solidFill>
                  <a:srgbClr val="0070C0"/>
                </a:solidFill>
              </a:rPr>
              <a:t> R. (</a:t>
            </a:r>
            <a:r>
              <a:rPr lang="fr-FR" sz="2200" dirty="0" err="1">
                <a:solidFill>
                  <a:srgbClr val="0070C0"/>
                </a:solidFill>
              </a:rPr>
              <a:t>eds</a:t>
            </a:r>
            <a:r>
              <a:rPr lang="fr-FR" sz="2200" dirty="0">
                <a:solidFill>
                  <a:srgbClr val="0070C0"/>
                </a:solidFill>
              </a:rPr>
              <a:t>), Dieu(x) à l’école. Savoirs et trajectoires des jeunes dans les pays non hégémoniques, </a:t>
            </a:r>
            <a:r>
              <a:rPr lang="fr-FR" sz="2200" i="1" dirty="0">
                <a:solidFill>
                  <a:srgbClr val="0070C0"/>
                </a:solidFill>
              </a:rPr>
              <a:t>Éducation comparée</a:t>
            </a:r>
            <a:r>
              <a:rPr lang="fr-FR" sz="2200" dirty="0">
                <a:solidFill>
                  <a:srgbClr val="0070C0"/>
                </a:solidFill>
              </a:rPr>
              <a:t>, n°21, pp. 9 – 27. </a:t>
            </a:r>
          </a:p>
          <a:p>
            <a:pPr>
              <a:lnSpc>
                <a:spcPct val="120000"/>
              </a:lnSpc>
              <a:spcBef>
                <a:spcPts val="0"/>
              </a:spcBef>
              <a:spcAft>
                <a:spcPts val="0"/>
              </a:spcAft>
              <a:buFont typeface="Arial" panose="020B0604020202020204" pitchFamily="34" charset="0"/>
              <a:buChar char="•"/>
            </a:pPr>
            <a:r>
              <a:rPr lang="fr-FR" sz="2200" dirty="0">
                <a:solidFill>
                  <a:srgbClr val="0070C0"/>
                </a:solidFill>
              </a:rPr>
              <a:t>Quentin Deluermoz, Thomas </a:t>
            </a:r>
            <a:r>
              <a:rPr lang="fr-FR" sz="2200" dirty="0" err="1">
                <a:solidFill>
                  <a:srgbClr val="0070C0"/>
                </a:solidFill>
              </a:rPr>
              <a:t>Dodman</a:t>
            </a:r>
            <a:r>
              <a:rPr lang="fr-FR" sz="2200" dirty="0">
                <a:solidFill>
                  <a:srgbClr val="0070C0"/>
                </a:solidFill>
              </a:rPr>
              <a:t>, Hervé </a:t>
            </a:r>
            <a:r>
              <a:rPr lang="fr-FR" sz="2200" dirty="0" err="1">
                <a:solidFill>
                  <a:srgbClr val="0070C0"/>
                </a:solidFill>
              </a:rPr>
              <a:t>Mazurel</a:t>
            </a:r>
            <a:r>
              <a:rPr lang="fr-FR" sz="2200" dirty="0">
                <a:solidFill>
                  <a:srgbClr val="0070C0"/>
                </a:solidFill>
              </a:rPr>
              <a:t> (</a:t>
            </a:r>
            <a:r>
              <a:rPr lang="fr-FR" sz="2200" dirty="0" err="1">
                <a:solidFill>
                  <a:srgbClr val="0070C0"/>
                </a:solidFill>
              </a:rPr>
              <a:t>dir</a:t>
            </a:r>
            <a:r>
              <a:rPr lang="fr-FR" sz="2200" dirty="0">
                <a:solidFill>
                  <a:srgbClr val="0070C0"/>
                </a:solidFill>
              </a:rPr>
              <a:t>.), 2018. Controverses sur l’émotion : neurosciences et sciences humaines, Sensibilités. Histoire, critique et sciences sociales, N°5, Paris </a:t>
            </a:r>
            <a:r>
              <a:rPr lang="fr-FR" sz="2200" dirty="0" err="1">
                <a:solidFill>
                  <a:srgbClr val="0070C0"/>
                </a:solidFill>
              </a:rPr>
              <a:t>Anamosa</a:t>
            </a:r>
            <a:r>
              <a:rPr lang="fr-FR" sz="2200" dirty="0">
                <a:solidFill>
                  <a:srgbClr val="0070C0"/>
                </a:solidFill>
              </a:rPr>
              <a:t>.</a:t>
            </a:r>
          </a:p>
          <a:p>
            <a:pPr>
              <a:buFont typeface="Arial" panose="020B0604020202020204" pitchFamily="34" charset="0"/>
              <a:buChar char="•"/>
            </a:pPr>
            <a:r>
              <a:rPr lang="fr-FR" sz="2200" dirty="0">
                <a:solidFill>
                  <a:srgbClr val="0070C0"/>
                </a:solidFill>
              </a:rPr>
              <a:t>Ouattara F., 2018. « L’économie morale de la honte chez les Sénoufo du Burkina Faso », </a:t>
            </a:r>
            <a:r>
              <a:rPr lang="fr-FR" sz="2200" i="1" dirty="0">
                <a:solidFill>
                  <a:srgbClr val="0070C0"/>
                </a:solidFill>
              </a:rPr>
              <a:t>in</a:t>
            </a:r>
            <a:r>
              <a:rPr lang="fr-FR" sz="2200" dirty="0">
                <a:solidFill>
                  <a:srgbClr val="0070C0"/>
                </a:solidFill>
              </a:rPr>
              <a:t> Baroin C. et Cooper B. (</a:t>
            </a:r>
            <a:r>
              <a:rPr lang="fr-FR" sz="2200" dirty="0" err="1">
                <a:solidFill>
                  <a:srgbClr val="0070C0"/>
                </a:solidFill>
              </a:rPr>
              <a:t>eds</a:t>
            </a:r>
            <a:r>
              <a:rPr lang="fr-FR" sz="2200" dirty="0">
                <a:solidFill>
                  <a:srgbClr val="0070C0"/>
                </a:solidFill>
              </a:rPr>
              <a:t>), </a:t>
            </a:r>
            <a:r>
              <a:rPr lang="fr-FR" sz="2200" i="1" dirty="0">
                <a:solidFill>
                  <a:srgbClr val="0070C0"/>
                </a:solidFill>
              </a:rPr>
              <a:t>La honte au Sahel. Pudeur, respect, morale quotidienne</a:t>
            </a:r>
            <a:r>
              <a:rPr lang="fr-FR" sz="2200" dirty="0">
                <a:solidFill>
                  <a:srgbClr val="0070C0"/>
                </a:solidFill>
              </a:rPr>
              <a:t>, Paris, Éd. Sépia : 29-49.</a:t>
            </a:r>
          </a:p>
          <a:p>
            <a:pPr>
              <a:buFont typeface="Arial" panose="020B0604020202020204" pitchFamily="34" charset="0"/>
              <a:buChar char="•"/>
            </a:pPr>
            <a:r>
              <a:rPr lang="fr-FR" sz="2200" dirty="0" err="1">
                <a:solidFill>
                  <a:srgbClr val="0070C0"/>
                </a:solidFill>
              </a:rPr>
              <a:t>Siméant</a:t>
            </a:r>
            <a:r>
              <a:rPr lang="fr-FR" sz="2200" dirty="0">
                <a:solidFill>
                  <a:srgbClr val="0070C0"/>
                </a:solidFill>
              </a:rPr>
              <a:t> J., 2010. « Économie morale » et protestation – Détours africains », </a:t>
            </a:r>
            <a:r>
              <a:rPr lang="fr-FR" sz="2200" i="1" dirty="0">
                <a:solidFill>
                  <a:srgbClr val="0070C0"/>
                </a:solidFill>
              </a:rPr>
              <a:t>Genèses</a:t>
            </a:r>
            <a:r>
              <a:rPr lang="fr-FR" sz="2200" dirty="0">
                <a:solidFill>
                  <a:srgbClr val="0070C0"/>
                </a:solidFill>
              </a:rPr>
              <a:t> : 142-160.</a:t>
            </a:r>
          </a:p>
          <a:p>
            <a:pPr>
              <a:buFont typeface="Arial" panose="020B0604020202020204" pitchFamily="34" charset="0"/>
              <a:buChar char="•"/>
            </a:pPr>
            <a:r>
              <a:rPr lang="fr-FR" sz="2200" dirty="0">
                <a:solidFill>
                  <a:srgbClr val="0070C0"/>
                </a:solidFill>
              </a:rPr>
              <a:t>Thompson E.P. 1971.   “The moral </a:t>
            </a:r>
            <a:r>
              <a:rPr lang="fr-FR" sz="2200" dirty="0" err="1">
                <a:solidFill>
                  <a:srgbClr val="0070C0"/>
                </a:solidFill>
              </a:rPr>
              <a:t>economy</a:t>
            </a:r>
            <a:r>
              <a:rPr lang="fr-FR" sz="2200" dirty="0">
                <a:solidFill>
                  <a:srgbClr val="0070C0"/>
                </a:solidFill>
              </a:rPr>
              <a:t> of the English </a:t>
            </a:r>
            <a:r>
              <a:rPr lang="fr-FR" sz="2200" dirty="0" err="1">
                <a:solidFill>
                  <a:srgbClr val="0070C0"/>
                </a:solidFill>
              </a:rPr>
              <a:t>crowd</a:t>
            </a:r>
            <a:r>
              <a:rPr lang="fr-FR" sz="2200" dirty="0">
                <a:solidFill>
                  <a:srgbClr val="0070C0"/>
                </a:solidFill>
              </a:rPr>
              <a:t> in the </a:t>
            </a:r>
            <a:r>
              <a:rPr lang="fr-FR" sz="2200" dirty="0" err="1">
                <a:solidFill>
                  <a:srgbClr val="0070C0"/>
                </a:solidFill>
              </a:rPr>
              <a:t>eighteenth</a:t>
            </a:r>
            <a:r>
              <a:rPr lang="fr-FR" sz="2200" dirty="0">
                <a:solidFill>
                  <a:srgbClr val="0070C0"/>
                </a:solidFill>
              </a:rPr>
              <a:t> </a:t>
            </a:r>
            <a:r>
              <a:rPr lang="fr-FR" sz="2200" dirty="0" err="1">
                <a:solidFill>
                  <a:srgbClr val="0070C0"/>
                </a:solidFill>
              </a:rPr>
              <a:t>century</a:t>
            </a:r>
            <a:r>
              <a:rPr lang="fr-FR" sz="2200" dirty="0">
                <a:solidFill>
                  <a:srgbClr val="0070C0"/>
                </a:solidFill>
              </a:rPr>
              <a:t>“, </a:t>
            </a:r>
            <a:r>
              <a:rPr lang="fr-FR" sz="2200" i="1" dirty="0" err="1">
                <a:solidFill>
                  <a:srgbClr val="0070C0"/>
                </a:solidFill>
              </a:rPr>
              <a:t>Past</a:t>
            </a:r>
            <a:r>
              <a:rPr lang="fr-FR" sz="2200" i="1" dirty="0">
                <a:solidFill>
                  <a:srgbClr val="0070C0"/>
                </a:solidFill>
              </a:rPr>
              <a:t> and </a:t>
            </a:r>
            <a:r>
              <a:rPr lang="fr-FR" sz="2200" i="1" dirty="0" err="1">
                <a:solidFill>
                  <a:srgbClr val="0070C0"/>
                </a:solidFill>
              </a:rPr>
              <a:t>Present</a:t>
            </a:r>
            <a:r>
              <a:rPr lang="fr-FR" sz="2200" dirty="0">
                <a:solidFill>
                  <a:srgbClr val="0070C0"/>
                </a:solidFill>
              </a:rPr>
              <a:t>, 50 : 76-136. </a:t>
            </a:r>
          </a:p>
          <a:p>
            <a:pPr>
              <a:buFont typeface="Arial" panose="020B0604020202020204" pitchFamily="34" charset="0"/>
              <a:buChar char="•"/>
            </a:pPr>
            <a:r>
              <a:rPr lang="fr-FR" sz="2200" dirty="0">
                <a:solidFill>
                  <a:srgbClr val="0070C0"/>
                </a:solidFill>
              </a:rPr>
              <a:t>Thompson E.P. 1991.  “The Moral </a:t>
            </a:r>
            <a:r>
              <a:rPr lang="fr-FR" sz="2200" dirty="0" err="1">
                <a:solidFill>
                  <a:srgbClr val="0070C0"/>
                </a:solidFill>
              </a:rPr>
              <a:t>Economy</a:t>
            </a:r>
            <a:r>
              <a:rPr lang="fr-FR" sz="2200" dirty="0">
                <a:solidFill>
                  <a:srgbClr val="0070C0"/>
                </a:solidFill>
              </a:rPr>
              <a:t> </a:t>
            </a:r>
            <a:r>
              <a:rPr lang="fr-FR" sz="2200" dirty="0" err="1">
                <a:solidFill>
                  <a:srgbClr val="0070C0"/>
                </a:solidFill>
              </a:rPr>
              <a:t>Reviewed</a:t>
            </a:r>
            <a:r>
              <a:rPr lang="fr-FR" sz="2200" dirty="0">
                <a:solidFill>
                  <a:srgbClr val="0070C0"/>
                </a:solidFill>
              </a:rPr>
              <a:t>“, </a:t>
            </a:r>
            <a:r>
              <a:rPr lang="fr-FR" sz="2200" i="1" dirty="0">
                <a:solidFill>
                  <a:srgbClr val="0070C0"/>
                </a:solidFill>
              </a:rPr>
              <a:t>in</a:t>
            </a:r>
            <a:r>
              <a:rPr lang="fr-FR" sz="2200" dirty="0">
                <a:solidFill>
                  <a:srgbClr val="0070C0"/>
                </a:solidFill>
              </a:rPr>
              <a:t> </a:t>
            </a:r>
            <a:r>
              <a:rPr lang="fr-FR" sz="2200" dirty="0" err="1">
                <a:solidFill>
                  <a:srgbClr val="0070C0"/>
                </a:solidFill>
              </a:rPr>
              <a:t>Custums</a:t>
            </a:r>
            <a:r>
              <a:rPr lang="fr-FR" sz="2200" dirty="0">
                <a:solidFill>
                  <a:srgbClr val="0070C0"/>
                </a:solidFill>
              </a:rPr>
              <a:t> in Common, Londres, The Merlin </a:t>
            </a:r>
            <a:r>
              <a:rPr lang="fr-FR" sz="2200" dirty="0" err="1">
                <a:solidFill>
                  <a:srgbClr val="0070C0"/>
                </a:solidFill>
              </a:rPr>
              <a:t>Press</a:t>
            </a:r>
            <a:r>
              <a:rPr lang="fr-FR" sz="2200" dirty="0">
                <a:solidFill>
                  <a:srgbClr val="0070C0"/>
                </a:solidFill>
              </a:rPr>
              <a:t> : 259-351. </a:t>
            </a:r>
          </a:p>
          <a:p>
            <a:endParaRPr lang="fr-FR" dirty="0">
              <a:solidFill>
                <a:srgbClr val="0070C0"/>
              </a:solidFill>
            </a:endParaRPr>
          </a:p>
          <a:p>
            <a:endParaRPr lang="fr-FR" dirty="0">
              <a:solidFill>
                <a:srgbClr val="0070C0"/>
              </a:solidFill>
            </a:endParaRPr>
          </a:p>
          <a:p>
            <a:endParaRPr lang="fr-FR" dirty="0"/>
          </a:p>
        </p:txBody>
      </p:sp>
      <p:sp>
        <p:nvSpPr>
          <p:cNvPr id="4" name="Titre 1">
            <a:extLst>
              <a:ext uri="{FF2B5EF4-FFF2-40B4-BE49-F238E27FC236}">
                <a16:creationId xmlns:a16="http://schemas.microsoft.com/office/drawing/2014/main" id="{824AC828-518B-4F4F-8350-84BEAC0E1295}"/>
              </a:ext>
            </a:extLst>
          </p:cNvPr>
          <p:cNvSpPr>
            <a:spLocks noGrp="1"/>
          </p:cNvSpPr>
          <p:nvPr>
            <p:ph type="title"/>
          </p:nvPr>
        </p:nvSpPr>
        <p:spPr>
          <a:xfrm>
            <a:off x="1810173" y="-62000"/>
            <a:ext cx="8537787" cy="738293"/>
          </a:xfrm>
        </p:spPr>
        <p:txBody>
          <a:bodyPr>
            <a:normAutofit/>
          </a:bodyPr>
          <a:lstStyle/>
          <a:p>
            <a:r>
              <a:rPr lang="fr-FR" sz="3200" b="1" dirty="0">
                <a:solidFill>
                  <a:schemeClr val="tx2"/>
                </a:solidFill>
              </a:rPr>
              <a:t>Des références bibliographiques </a:t>
            </a:r>
          </a:p>
        </p:txBody>
      </p:sp>
    </p:spTree>
    <p:extLst>
      <p:ext uri="{BB962C8B-B14F-4D97-AF65-F5344CB8AC3E}">
        <p14:creationId xmlns:p14="http://schemas.microsoft.com/office/powerpoint/2010/main" val="1457596759"/>
      </p:ext>
    </p:extLst>
  </p:cSld>
  <p:clrMapOvr>
    <a:masterClrMapping/>
  </p:clrMapOvr>
</p:sld>
</file>

<file path=ppt/theme/theme1.xml><?xml version="1.0" encoding="utf-8"?>
<a:theme xmlns:a="http://schemas.openxmlformats.org/drawingml/2006/main" name="Rétrospection">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1052</TotalTime>
  <Words>2973</Words>
  <Application>Microsoft Macintosh PowerPoint</Application>
  <PresentationFormat>Grand écran</PresentationFormat>
  <Paragraphs>206</Paragraphs>
  <Slides>10</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10</vt:i4>
      </vt:variant>
    </vt:vector>
  </HeadingPairs>
  <TitlesOfParts>
    <vt:vector size="15" baseType="lpstr">
      <vt:lpstr>Arial</vt:lpstr>
      <vt:lpstr>Calibri</vt:lpstr>
      <vt:lpstr>Calibri Light</vt:lpstr>
      <vt:lpstr>Wingdings</vt:lpstr>
      <vt:lpstr>Rétrospection</vt:lpstr>
      <vt:lpstr>Economie morale, émotions et corps :  leur rôle dans la construction des marges  et la transformation sociale</vt:lpstr>
      <vt:lpstr>Marges, pouvoir d’action et transformations sociales</vt:lpstr>
      <vt:lpstr>Marges : caractéristiques ou modes d’agir ? Liens avec les travaux de Théry et Hérault (Numéro Emulations)</vt:lpstr>
      <vt:lpstr>Emotions et économie morale</vt:lpstr>
      <vt:lpstr>Présentation PowerPoint</vt:lpstr>
      <vt:lpstr>L’économie morale : définitions</vt:lpstr>
      <vt:lpstr>Exemple : la notion empirique de honte</vt:lpstr>
      <vt:lpstr>Quels usages de l’économie morale pour MARGES ? </vt:lpstr>
      <vt:lpstr>Des références bibliographiques </vt:lpstr>
      <vt:lpstr>ANNEXE  : Le rôle des émotions (affects) dans la reproduction ou la transformation sociale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Economie morale, émotions et corps :  leur rôle dans la construction des marges  et la transformation sociale</dc:title>
  <dc:creator>Utilisateur de Microsoft Office</dc:creator>
  <cp:lastModifiedBy>Fatou O</cp:lastModifiedBy>
  <cp:revision>141</cp:revision>
  <dcterms:created xsi:type="dcterms:W3CDTF">2020-04-28T13:56:45Z</dcterms:created>
  <dcterms:modified xsi:type="dcterms:W3CDTF">2020-05-29T10:58:58Z</dcterms:modified>
</cp:coreProperties>
</file>